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4"/>
  </p:sldMasterIdLst>
  <p:notesMasterIdLst>
    <p:notesMasterId r:id="rId10"/>
  </p:notesMasterIdLst>
  <p:handoutMasterIdLst>
    <p:handoutMasterId r:id="rId11"/>
  </p:handoutMasterIdLst>
  <p:sldIdLst>
    <p:sldId id="1071" r:id="rId5"/>
    <p:sldId id="1073" r:id="rId6"/>
    <p:sldId id="312" r:id="rId7"/>
    <p:sldId id="1074" r:id="rId8"/>
    <p:sldId id="1077" r:id="rId9"/>
  </p:sldIdLst>
  <p:sldSz cx="12192000" cy="6858000"/>
  <p:notesSz cx="7315200" cy="9601200"/>
  <p:defaultTextStyle>
    <a:defPPr>
      <a:defRPr lang="en-US"/>
    </a:defPPr>
    <a:lvl1pPr marL="0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1pPr>
    <a:lvl2pPr marL="609036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2pPr>
    <a:lvl3pPr marL="1218072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3pPr>
    <a:lvl4pPr marL="1827108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4pPr>
    <a:lvl5pPr marL="2436144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5pPr>
    <a:lvl6pPr marL="3045181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6pPr>
    <a:lvl7pPr marL="3654217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7pPr>
    <a:lvl8pPr marL="4263253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8pPr>
    <a:lvl9pPr marL="4872289" algn="l" defTabSz="1218072" rtl="0" eaLnBrk="1" latinLnBrk="0" hangingPunct="1">
      <a:defRPr sz="23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2" userDrawn="1">
          <p15:clr>
            <a:srgbClr val="A4A3A4"/>
          </p15:clr>
        </p15:guide>
        <p15:guide id="2" pos="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Whorter, Stacy" initials="MS" lastIdx="12" clrIdx="0">
    <p:extLst>
      <p:ext uri="{19B8F6BF-5375-455C-9EA6-DF929625EA0E}">
        <p15:presenceInfo xmlns:p15="http://schemas.microsoft.com/office/powerpoint/2012/main" userId="S-1-5-21-95647244-1437293983-1512193711-15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416"/>
    <a:srgbClr val="E87722"/>
    <a:srgbClr val="0000FF"/>
    <a:srgbClr val="CC0000"/>
    <a:srgbClr val="55565A"/>
    <a:srgbClr val="585858"/>
    <a:srgbClr val="FFFFFF"/>
    <a:srgbClr val="707372"/>
    <a:srgbClr val="E9E9E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6" autoAdjust="0"/>
    <p:restoredTop sz="93970" autoAdjust="0"/>
  </p:normalViewPr>
  <p:slideViewPr>
    <p:cSldViewPr snapToGrid="0">
      <p:cViewPr varScale="1">
        <p:scale>
          <a:sx n="69" d="100"/>
          <a:sy n="69" d="100"/>
        </p:scale>
        <p:origin x="678" y="66"/>
      </p:cViewPr>
      <p:guideLst>
        <p:guide orient="horz" pos="1202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CDA868B8-E9C1-4B6D-98EC-3558781C2707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73A50791-F1E9-40D6-B22C-3DEBE5327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15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745F8253-1213-4B29-8FA5-44EA8ED548FC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5" rIns="96651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5" rIns="96651" bIns="483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DD7FC0E1-2F46-4E8C-95C8-688F9A3A2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40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1pPr>
    <a:lvl2pPr marL="609036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2pPr>
    <a:lvl3pPr marL="1218072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3pPr>
    <a:lvl4pPr marL="1827108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4pPr>
    <a:lvl5pPr marL="2436144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5pPr>
    <a:lvl6pPr marL="3045181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6pPr>
    <a:lvl7pPr marL="3654217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7pPr>
    <a:lvl8pPr marL="4263253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8pPr>
    <a:lvl9pPr marL="4872289" algn="l" defTabSz="121807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24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7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55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.emf"/><Relationship Id="rId5" Type="http://schemas.openxmlformats.org/officeDocument/2006/relationships/image" Target="../media/image11.jpe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.emf"/><Relationship Id="rId5" Type="http://schemas.openxmlformats.org/officeDocument/2006/relationships/image" Target="../media/image12.png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.emf"/><Relationship Id="rId5" Type="http://schemas.openxmlformats.org/officeDocument/2006/relationships/image" Target="../media/image5.jpe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.emf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.emf"/><Relationship Id="rId5" Type="http://schemas.openxmlformats.org/officeDocument/2006/relationships/image" Target="../media/image7.jpe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.emf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.emf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.emf"/><Relationship Id="rId5" Type="http://schemas.openxmlformats.org/officeDocument/2006/relationships/image" Target="../media/image10.jpe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cbarthol\Desktop\Charlotte Work\Tools\PPT\Empower\2019 PPT cover images\women-shaking-hands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3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gray">
          <a:xfrm>
            <a:off x="0" y="-233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690596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6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" name="Rectangle 4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24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Veter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barthol\Desktop\Charlotte Work\Tools\PPT\Empower\2019 PPT cover images\10-military-navy-man-doctor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92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ustom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0" y="2"/>
            <a:ext cx="12192000" cy="6858000"/>
          </a:xfrm>
          <a:noFill/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" y="-5893"/>
            <a:ext cx="11946577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141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 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4" name="MIO_LOGOPLACEHOLDER#LowerLeftMediumWide" hidden="1"/>
          <p:cNvSpPr/>
          <p:nvPr userDrawn="1"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1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3" name="Bullets/content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1" name="Rectangle 10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2" name="Rectangle 11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D4BBA0F-9776-4A82-A353-1A29F95E2C82}" type="datetime1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73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 hasCustomPrompt="1"/>
          </p:nvPr>
        </p:nvSpPr>
        <p:spPr>
          <a:xfrm>
            <a:off x="495301" y="1825626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 hasCustomPrompt="1"/>
          </p:nvPr>
        </p:nvSpPr>
        <p:spPr>
          <a:xfrm>
            <a:off x="6172201" y="1825626"/>
            <a:ext cx="5660573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10" name="Rectangle 9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1" name="Rectangle 10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2" name="Rectangle 11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3" name="Rectangle 12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4A46E8-1C6D-4DE6-BF3C-D9E9E0B88509}" type="datetime1">
              <a:rPr lang="en-US" smtClean="0"/>
              <a:t>8/7/2021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01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L"/>
          <p:cNvSpPr>
            <a:spLocks noGrp="1"/>
          </p:cNvSpPr>
          <p:nvPr>
            <p:ph sz="half" idx="1" hasCustomPrompt="1"/>
          </p:nvPr>
        </p:nvSpPr>
        <p:spPr>
          <a:xfrm>
            <a:off x="495301" y="1825626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R"/>
          <p:cNvSpPr>
            <a:spLocks noGrp="1"/>
          </p:cNvSpPr>
          <p:nvPr>
            <p:ph sz="half" idx="2" hasCustomPrompt="1"/>
          </p:nvPr>
        </p:nvSpPr>
        <p:spPr>
          <a:xfrm>
            <a:off x="6172201" y="1825626"/>
            <a:ext cx="5660573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L"/>
          <p:cNvSpPr>
            <a:spLocks noGrp="1"/>
          </p:cNvSpPr>
          <p:nvPr>
            <p:ph type="body" idx="13" hasCustomPrompt="1"/>
          </p:nvPr>
        </p:nvSpPr>
        <p:spPr>
          <a:xfrm>
            <a:off x="495302" y="1118282"/>
            <a:ext cx="5502274" cy="492126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189" indent="0">
              <a:buNone/>
              <a:defRPr sz="1999" b="1"/>
            </a:lvl2pPr>
            <a:lvl3pPr marL="914376" indent="0">
              <a:buNone/>
              <a:defRPr sz="1800" b="1"/>
            </a:lvl3pPr>
            <a:lvl4pPr marL="1371565" indent="0">
              <a:buNone/>
              <a:defRPr sz="1600" b="1"/>
            </a:lvl4pPr>
            <a:lvl5pPr marL="1828752" indent="0">
              <a:buNone/>
              <a:defRPr sz="1600" b="1"/>
            </a:lvl5pPr>
            <a:lvl6pPr marL="2285941" indent="0">
              <a:buNone/>
              <a:defRPr sz="1600" b="1"/>
            </a:lvl6pPr>
            <a:lvl7pPr marL="2743130" indent="0">
              <a:buNone/>
              <a:defRPr sz="1600" b="1"/>
            </a:lvl7pPr>
            <a:lvl8pPr marL="3200317" indent="0">
              <a:buNone/>
              <a:defRPr sz="1600" b="1"/>
            </a:lvl8pPr>
            <a:lvl9pPr marL="3657506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10" name="Subtitle R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118282"/>
            <a:ext cx="5638800" cy="492126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189" indent="0">
              <a:buNone/>
              <a:defRPr sz="1999" b="1"/>
            </a:lvl2pPr>
            <a:lvl3pPr marL="914376" indent="0">
              <a:buNone/>
              <a:defRPr sz="1800" b="1"/>
            </a:lvl3pPr>
            <a:lvl4pPr marL="1371565" indent="0">
              <a:buNone/>
              <a:defRPr sz="1600" b="1"/>
            </a:lvl4pPr>
            <a:lvl5pPr marL="1828752" indent="0">
              <a:buNone/>
              <a:defRPr sz="1600" b="1"/>
            </a:lvl5pPr>
            <a:lvl6pPr marL="2285941" indent="0">
              <a:buNone/>
              <a:defRPr sz="1600" b="1"/>
            </a:lvl6pPr>
            <a:lvl7pPr marL="2743130" indent="0">
              <a:buNone/>
              <a:defRPr sz="1600" b="1"/>
            </a:lvl7pPr>
            <a:lvl8pPr marL="3200317" indent="0">
              <a:buNone/>
              <a:defRPr sz="1600" b="1"/>
            </a:lvl8pPr>
            <a:lvl9pPr marL="3657506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5" name="Rectangle 14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9CBDD1-855A-41AA-A41B-78436EEF4D44}" type="datetime1">
              <a:rPr lang="en-US" smtClean="0"/>
              <a:t>8/7/2021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82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7" name="Rectangle 6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" name="Rectangle 8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0786-A9F9-4451-A258-EE78AB2E8BB1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22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" name="Rectangle 8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1" name="Rectangle 10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D30A9F-5712-4598-98A0-146432D1BD35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71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1"/>
          <p:cNvSpPr>
            <a:spLocks noGrp="1"/>
          </p:cNvSpPr>
          <p:nvPr>
            <p:ph sz="half" idx="1" hasCustomPrompt="1"/>
          </p:nvPr>
        </p:nvSpPr>
        <p:spPr>
          <a:xfrm>
            <a:off x="784514" y="4401691"/>
            <a:ext cx="3335483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594" indent="-228594">
              <a:buFont typeface="Arial" panose="020B0604020202020204" pitchFamily="34" charset="0"/>
              <a:buChar char="•"/>
              <a:defRPr sz="1400"/>
            </a:lvl2pPr>
            <a:lvl3pPr marL="457189" indent="-228594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70" indent="-230182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Type 16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91"/>
            <a:ext cx="3335483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594" indent="-228594">
              <a:buFont typeface="Arial" panose="020B0604020202020204" pitchFamily="34" charset="0"/>
              <a:buChar char="•"/>
              <a:defRPr sz="1400"/>
            </a:lvl2pPr>
            <a:lvl3pPr marL="457189" indent="-228594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70" indent="-230182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91"/>
            <a:ext cx="3335483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594" indent="-228594">
              <a:buFont typeface="Arial" panose="020B0604020202020204" pitchFamily="34" charset="0"/>
              <a:buChar char="•"/>
              <a:defRPr sz="1400"/>
            </a:lvl2pPr>
            <a:lvl3pPr marL="457189" indent="-228594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70" indent="-230182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Orange title 1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7"/>
            <a:ext cx="3335483" cy="45720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  <p:sp>
        <p:nvSpPr>
          <p:cNvPr id="18" name="Orange title 2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39"/>
            <a:ext cx="3335483" cy="45720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  <p:sp>
        <p:nvSpPr>
          <p:cNvPr id="19" name="Orange title 3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39"/>
            <a:ext cx="3335483" cy="45720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  <p:sp>
        <p:nvSpPr>
          <p:cNvPr id="12" name="Circle 3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7" cy="186690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1" name="Circle 2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7" cy="186690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0" name="Circle 1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7" y="1828800"/>
            <a:ext cx="1865377" cy="186690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One line</a:t>
            </a:r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1" name="Rectangle 20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2" name="Rectangle 21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3" name="Rectangle 22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1C9AF46-7C83-407B-BA2A-2C2F1245C823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10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9" y="2492372"/>
            <a:ext cx="219456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8" y="1828798"/>
            <a:ext cx="2194560" cy="663575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2" y="2492372"/>
            <a:ext cx="219456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2" y="1828798"/>
            <a:ext cx="219456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6" y="2492372"/>
            <a:ext cx="219456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6" y="1828798"/>
            <a:ext cx="219456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| Type insightful headline in sentence case | One line</a:t>
            </a:r>
          </a:p>
        </p:txBody>
      </p:sp>
      <p:sp>
        <p:nvSpPr>
          <p:cNvPr id="17" name="Rectangle 16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8" name="Rectangle 17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9" name="Rectangle 18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0" name="Rectangle 19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DF29BDE-CA60-46BD-8714-D6D2B826C70D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66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2" y="2492372"/>
            <a:ext cx="27432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2" y="1828798"/>
            <a:ext cx="274320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492372"/>
            <a:ext cx="27432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1" y="1828797"/>
            <a:ext cx="27432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Column | Type insightful headline in sentence case | One line</a:t>
            </a: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7" name="Rectangle 16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8" name="Rectangle 17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0AB5CC6-F8E1-40FF-8DC7-DCF7A11D11A0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5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2-women-running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95"/>
            <a:ext cx="12192000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1" y="9295"/>
            <a:ext cx="11092810" cy="684337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1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7" name="Rectangle 16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4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57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6" y="2492372"/>
            <a:ext cx="3657599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6" y="1828797"/>
            <a:ext cx="3657599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4" y="2492372"/>
            <a:ext cx="3657599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4" y="1828797"/>
            <a:ext cx="3657599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2" y="2492372"/>
            <a:ext cx="3657599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2" y="1828797"/>
            <a:ext cx="3657599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Column | Type insightful headline in sentence case | One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5" name="Rectangle 14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6" name="Rectangle 15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DBFDE3-01FE-4587-9228-184DFEBAC0C7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11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R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28" name="Header R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L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7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8" name="Header L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1"/>
            <a:ext cx="54864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Column | Type insightful headline in sentence case | One line</a:t>
            </a:r>
          </a:p>
        </p:txBody>
      </p:sp>
      <p:sp>
        <p:nvSpPr>
          <p:cNvPr id="11" name="Rectangle 1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2" name="Rectangle 11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3" name="Rectangle 12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AD5E4906-76EB-48CE-84BB-AC147A2B4206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L"/>
          <p:cNvSpPr>
            <a:spLocks noGrp="1"/>
          </p:cNvSpPr>
          <p:nvPr>
            <p:ph type="pic" sz="quarter" idx="23"/>
          </p:nvPr>
        </p:nvSpPr>
        <p:spPr>
          <a:xfrm>
            <a:off x="524331" y="1828800"/>
            <a:ext cx="5571671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R"/>
          <p:cNvSpPr>
            <a:spLocks noGrp="1"/>
          </p:cNvSpPr>
          <p:nvPr>
            <p:ph type="pic" sz="quarter" idx="25"/>
          </p:nvPr>
        </p:nvSpPr>
        <p:spPr>
          <a:xfrm>
            <a:off x="6096001" y="1828800"/>
            <a:ext cx="5715000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L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1"/>
            <a:ext cx="3585028" cy="1435100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18" name="Text R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1"/>
            <a:ext cx="3584448" cy="1435100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Photo | Type insightful headline in sentence case | One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9" name="Rectangle 18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0" name="Rectangle 19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D89935A9-0020-4F7B-A547-87A8624A77A7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8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69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3"/>
          <p:cNvSpPr>
            <a:spLocks noGrp="1"/>
          </p:cNvSpPr>
          <p:nvPr>
            <p:ph type="pic" sz="quarter" idx="25"/>
          </p:nvPr>
        </p:nvSpPr>
        <p:spPr>
          <a:xfrm>
            <a:off x="8067405" y="1835374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5"/>
            <a:ext cx="2077359" cy="2031776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15" name="Picture 2"/>
          <p:cNvSpPr>
            <a:spLocks noGrp="1"/>
          </p:cNvSpPr>
          <p:nvPr>
            <p:ph type="pic" sz="quarter" idx="23"/>
          </p:nvPr>
        </p:nvSpPr>
        <p:spPr>
          <a:xfrm>
            <a:off x="4286400" y="1828800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 2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2" y="3873725"/>
            <a:ext cx="2077359" cy="2031776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9" name="Picture 1"/>
          <p:cNvSpPr>
            <a:spLocks noGrp="1"/>
          </p:cNvSpPr>
          <p:nvPr>
            <p:ph type="pic" sz="quarter" idx="22"/>
          </p:nvPr>
        </p:nvSpPr>
        <p:spPr>
          <a:xfrm>
            <a:off x="514352" y="1828800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1" y="3873725"/>
            <a:ext cx="2077359" cy="2031776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Photo | Type insightful headline in sentence case | One line</a:t>
            </a:r>
          </a:p>
        </p:txBody>
      </p:sp>
      <p:sp>
        <p:nvSpPr>
          <p:cNvPr id="19" name="Rectangle 18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0" name="Rectangle 19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1" name="Rectangle 20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2" name="Rectangle 21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7A15775-B5B9-482F-97D9-326617C7303C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8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83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mage 4"/>
          <p:cNvSpPr>
            <a:spLocks noGrp="1"/>
          </p:cNvSpPr>
          <p:nvPr>
            <p:ph type="pic" sz="quarter" idx="27"/>
          </p:nvPr>
        </p:nvSpPr>
        <p:spPr>
          <a:xfrm>
            <a:off x="8977314" y="1826530"/>
            <a:ext cx="2833688" cy="2583544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Hea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4" y="2971800"/>
            <a:ext cx="1461406" cy="1439408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here| Remove if not needed</a:t>
            </a:r>
          </a:p>
        </p:txBody>
      </p:sp>
      <p:sp>
        <p:nvSpPr>
          <p:cNvPr id="17" name="Image 3"/>
          <p:cNvSpPr>
            <a:spLocks noGrp="1"/>
          </p:cNvSpPr>
          <p:nvPr>
            <p:ph type="pic" sz="quarter" idx="25"/>
          </p:nvPr>
        </p:nvSpPr>
        <p:spPr>
          <a:xfrm>
            <a:off x="6157912" y="1826530"/>
            <a:ext cx="2821781" cy="2583544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Hea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7" y="2971800"/>
            <a:ext cx="1461406" cy="1439408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here| Remove if not needed</a:t>
            </a:r>
          </a:p>
        </p:txBody>
      </p:sp>
      <p:sp>
        <p:nvSpPr>
          <p:cNvPr id="15" name="Image 2"/>
          <p:cNvSpPr>
            <a:spLocks noGrp="1"/>
          </p:cNvSpPr>
          <p:nvPr>
            <p:ph type="pic" sz="quarter" idx="23"/>
          </p:nvPr>
        </p:nvSpPr>
        <p:spPr>
          <a:xfrm>
            <a:off x="3333751" y="1828800"/>
            <a:ext cx="2824163" cy="2583544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Hea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7" y="2971800"/>
            <a:ext cx="1461406" cy="1439408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here| Remove if not needed</a:t>
            </a:r>
          </a:p>
        </p:txBody>
      </p:sp>
      <p:sp>
        <p:nvSpPr>
          <p:cNvPr id="9" name="Image 1"/>
          <p:cNvSpPr>
            <a:spLocks noGrp="1"/>
          </p:cNvSpPr>
          <p:nvPr>
            <p:ph type="pic" sz="quarter" idx="22"/>
          </p:nvPr>
        </p:nvSpPr>
        <p:spPr>
          <a:xfrm>
            <a:off x="514351" y="1828800"/>
            <a:ext cx="2819400" cy="2583544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4" y="2971800"/>
            <a:ext cx="1461406" cy="1439408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Photo | Type insightful headline in sentence case | One line</a:t>
            </a:r>
          </a:p>
        </p:txBody>
      </p:sp>
      <p:sp>
        <p:nvSpPr>
          <p:cNvPr id="21" name="Rectangle 2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2" name="Rectangle 21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3" name="Rectangle 22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4" name="Rectangle 23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CE09399E-F16D-49F0-815D-EF54C945E9A5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0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98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mage 5"/>
          <p:cNvSpPr>
            <a:spLocks noGrp="1"/>
          </p:cNvSpPr>
          <p:nvPr>
            <p:ph type="pic" sz="quarter" idx="29"/>
          </p:nvPr>
        </p:nvSpPr>
        <p:spPr>
          <a:xfrm>
            <a:off x="9565442" y="1826530"/>
            <a:ext cx="2240281" cy="19741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Hea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05" y="2700790"/>
            <a:ext cx="1116693" cy="1099883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13" name="Image 4"/>
          <p:cNvSpPr>
            <a:spLocks noGrp="1"/>
          </p:cNvSpPr>
          <p:nvPr>
            <p:ph type="pic" sz="quarter" idx="27"/>
          </p:nvPr>
        </p:nvSpPr>
        <p:spPr>
          <a:xfrm>
            <a:off x="7302668" y="1826530"/>
            <a:ext cx="2240281" cy="19741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Hea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7" y="2700790"/>
            <a:ext cx="1116693" cy="1099883"/>
          </a:xfrm>
          <a:solidFill>
            <a:schemeClr val="accent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17" name="Image 3"/>
          <p:cNvSpPr>
            <a:spLocks noGrp="1"/>
          </p:cNvSpPr>
          <p:nvPr>
            <p:ph type="pic" sz="quarter" idx="25"/>
          </p:nvPr>
        </p:nvSpPr>
        <p:spPr>
          <a:xfrm>
            <a:off x="5039895" y="1826533"/>
            <a:ext cx="2240281" cy="1974141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Hea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4" y="2700790"/>
            <a:ext cx="1116693" cy="1099883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15" name="Image 2"/>
          <p:cNvSpPr>
            <a:spLocks noGrp="1"/>
          </p:cNvSpPr>
          <p:nvPr>
            <p:ph type="pic" sz="quarter" idx="23"/>
          </p:nvPr>
        </p:nvSpPr>
        <p:spPr>
          <a:xfrm>
            <a:off x="2777123" y="1826530"/>
            <a:ext cx="2240281" cy="19741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Hea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11" y="2700790"/>
            <a:ext cx="1116693" cy="1099883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9" name="Image 1"/>
          <p:cNvSpPr>
            <a:spLocks noGrp="1"/>
          </p:cNvSpPr>
          <p:nvPr>
            <p:ph type="pic" sz="quarter" idx="22"/>
          </p:nvPr>
        </p:nvSpPr>
        <p:spPr>
          <a:xfrm>
            <a:off x="514350" y="1826530"/>
            <a:ext cx="2240281" cy="19741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790"/>
            <a:ext cx="1116693" cy="1099883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Photo | Type insightful headline in sentence case | One line</a:t>
            </a:r>
          </a:p>
        </p:txBody>
      </p:sp>
      <p:sp>
        <p:nvSpPr>
          <p:cNvPr id="23" name="Rectangle 2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4" name="Rectangle 23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5" name="Rectangle 24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6" name="Rectangle 25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D91B7AC8-5B80-4DBF-B6DD-9DB5DEBEB5A2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81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3799114"/>
            <a:ext cx="2194560" cy="2106385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8" y="1828801"/>
            <a:ext cx="2194560" cy="1970315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marL="285743" indent="-28574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bar.]</a:t>
            </a:r>
          </a:p>
        </p:txBody>
      </p:sp>
      <p:sp>
        <p:nvSpPr>
          <p:cNvPr id="19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2" y="3799114"/>
            <a:ext cx="2194560" cy="2106385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2" y="1828801"/>
            <a:ext cx="2194560" cy="197031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285743" indent="-28574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bar.]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6" y="3799114"/>
            <a:ext cx="2194560" cy="2106385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6" y="1828801"/>
            <a:ext cx="2194560" cy="197031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285743" indent="-28574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bar.]</a:t>
            </a:r>
          </a:p>
        </p:txBody>
      </p:sp>
      <p:sp>
        <p:nvSpPr>
          <p:cNvPr id="17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5" y="3799114"/>
            <a:ext cx="2194563" cy="2106385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801"/>
            <a:ext cx="2194560" cy="197031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285743" indent="-28574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bar.]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5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9"/>
            <a:ext cx="2194560" cy="197031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171447" indent="-17144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bar.]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icon | Type insightful headline in sentence case | 1 line</a:t>
            </a:r>
          </a:p>
        </p:txBody>
      </p:sp>
      <p:sp>
        <p:nvSpPr>
          <p:cNvPr id="21" name="Rectangle 2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2" name="Rectangle 21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3" name="Rectangle 22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4" name="Rectangle 23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6628C76-6E9D-4CB8-B47E-4DEAD9B8472C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491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3" y="4624163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2" y="4586060"/>
            <a:ext cx="1697450" cy="130759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285743" indent="-28574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3" y="3242810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2" y="3223759"/>
            <a:ext cx="1697450" cy="130759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285743" indent="-28574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3" y="1861458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2" y="1861456"/>
            <a:ext cx="1697450" cy="130759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285743" indent="-28574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icon | Type insightful headline in sentence case | 1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5" name="Rectangle 14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6" name="Rectangle 15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052499D-ACAA-46B4-B894-3352E279C377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312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9" y="4940406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1" y="4940802"/>
            <a:ext cx="1700784" cy="987552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171447" indent="-17144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9" y="3914354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1" y="3914354"/>
            <a:ext cx="1700784" cy="98755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171447" indent="-17144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1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2887904"/>
            <a:ext cx="1700784" cy="98755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171447" indent="-17144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1" y="1861456"/>
            <a:ext cx="1700784" cy="98755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171447" indent="-17144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[place icon here. To  remove text, place cursor then hit space bar]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icon | Type insightful headline in sentence case | 1 line</a:t>
            </a:r>
          </a:p>
        </p:txBody>
      </p:sp>
      <p:sp>
        <p:nvSpPr>
          <p:cNvPr id="16" name="Rectangle 15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7" name="Rectangle 16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8" name="Rectangle 17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9" name="Rectangle 18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52E8CF2-9A37-4CAC-82F4-E90C5E2F2771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996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5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8" y="5133908"/>
            <a:ext cx="10178143" cy="768095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</a:t>
            </a:r>
            <a:r>
              <a:rPr lang="en-US" err="1"/>
              <a:t>pt</a:t>
            </a:r>
            <a:r>
              <a:rPr lang="en-US"/>
              <a:t>, hit return then Tab to get to level 2 – 14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a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3" y="5143153"/>
            <a:ext cx="1050471" cy="768095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mar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[Delete this text  and place icon here]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30" y="4315795"/>
            <a:ext cx="10178143" cy="768095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</a:t>
            </a:r>
            <a:r>
              <a:rPr lang="en-US" err="1"/>
              <a:t>pt</a:t>
            </a:r>
            <a:r>
              <a:rPr lang="en-US"/>
              <a:t>, hit return then Tab to get to level 2 – 14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3" y="4322730"/>
            <a:ext cx="1050471" cy="76809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[Delete this text  and place icon here]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8" y="3497682"/>
            <a:ext cx="10178143" cy="768095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</a:t>
            </a:r>
            <a:r>
              <a:rPr lang="en-US" err="1"/>
              <a:t>pt</a:t>
            </a:r>
            <a:r>
              <a:rPr lang="en-US"/>
              <a:t>, hit return then Tab to get to level 2 – 14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3" y="3502307"/>
            <a:ext cx="1050471" cy="76809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[Delete this text  and place icon here]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8" y="2679570"/>
            <a:ext cx="10178143" cy="768095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</a:t>
            </a:r>
            <a:r>
              <a:rPr lang="en-US" err="1"/>
              <a:t>pt</a:t>
            </a:r>
            <a:r>
              <a:rPr lang="en-US"/>
              <a:t>, hit return then Tab to get to level 2 – 14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3" y="2681883"/>
            <a:ext cx="1050471" cy="76809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[Delete this text  and place icon here]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30" y="1861458"/>
            <a:ext cx="10178143" cy="768095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3" y="1861458"/>
            <a:ext cx="1050471" cy="76809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78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[Delete this text  and place icon here]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icon | Type insightful headline in sentence case | 1 line</a:t>
            </a:r>
          </a:p>
        </p:txBody>
      </p:sp>
      <p:sp>
        <p:nvSpPr>
          <p:cNvPr id="18" name="Rectangle 17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9" name="Rectangle 18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0" name="Rectangle 19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1" name="Rectangle 20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288B23F-0D57-4C29-A6A4-6497C1AE5E07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0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barthol\Desktop\Charlotte Work\Tools\PPT\Empower\2019 PPT cover images\3-hallway-nurse-doctor-tablet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33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2068630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6952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 Placeholder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4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8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3242810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4624163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w/photo | Type insightful headline in sentence case | 1 line</a:t>
            </a: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5" name="Rectangle 14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969B5D4-1A94-43F4-9FB1-14E401283328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19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 Placeholder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4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4945381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3917407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889433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8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w/photo | Type insightful headline in sentence case | 1 line</a:t>
            </a:r>
          </a:p>
        </p:txBody>
      </p:sp>
      <p:sp>
        <p:nvSpPr>
          <p:cNvPr id="14" name="Rectangle 13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5" name="Rectangle 14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6" name="Rectangle 15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7" name="Rectangle 16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2E12CBC4-CA11-44AA-8465-2C6FB46DD20B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890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Placeholder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4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1" y="5200468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14 </a:t>
            </a:r>
            <a:r>
              <a:rPr lang="en-US" err="1"/>
              <a:t>pt</a:t>
            </a:r>
            <a:r>
              <a:rPr lang="en-US"/>
              <a:t>, hit return then Tab to get to level 2 – 12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4365713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14 </a:t>
            </a:r>
            <a:r>
              <a:rPr lang="en-US" err="1"/>
              <a:t>pt</a:t>
            </a:r>
            <a:r>
              <a:rPr lang="en-US"/>
              <a:t>, hit return then Tab to get to level 2 – 12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3530962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14 </a:t>
            </a:r>
            <a:r>
              <a:rPr lang="en-US" err="1"/>
              <a:t>pt</a:t>
            </a:r>
            <a:r>
              <a:rPr lang="en-US"/>
              <a:t>, hit return then Tab to get to level 2 – 12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696210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14 </a:t>
            </a:r>
            <a:r>
              <a:rPr lang="en-US" err="1"/>
              <a:t>pt</a:t>
            </a:r>
            <a:r>
              <a:rPr lang="en-US"/>
              <a:t>, hit return then Tab to get to level 2 – 12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7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14 pt, hit return then Tab to get to level 2 – 12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11315699" cy="492126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w/photo | Type insightful headline in sentence case | 1 line</a:t>
            </a:r>
          </a:p>
        </p:txBody>
      </p:sp>
      <p:sp>
        <p:nvSpPr>
          <p:cNvPr id="14" name="Rectangle 13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7" name="Rectangle 16" hidden="1"/>
          <p:cNvSpPr/>
          <p:nvPr userDrawn="1">
            <p:custDataLst>
              <p:tags r:id="rId3"/>
            </p:custDataLst>
          </p:nvPr>
        </p:nvSpPr>
        <p:spPr>
          <a:xfrm>
            <a:off x="3" y="2"/>
            <a:ext cx="12191999" cy="41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8" name="Rectangle 17" hidden="1"/>
          <p:cNvSpPr/>
          <p:nvPr userDrawn="1">
            <p:custDataLst>
              <p:tags r:id="rId4"/>
            </p:custDataLst>
          </p:nvPr>
        </p:nvSpPr>
        <p:spPr>
          <a:xfrm>
            <a:off x="5229226" y="6392988"/>
            <a:ext cx="6648451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34886072-643D-44B5-A1FB-3C845443BE6A}" type="datetime1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760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MIO_LOGOPLACEHOLDER#LowerLeftSmallWide" hidden="1">
            <a:extLst>
              <a:ext uri="{FF2B5EF4-FFF2-40B4-BE49-F238E27FC236}">
                <a16:creationId xmlns:a16="http://schemas.microsoft.com/office/drawing/2014/main" id="{F1CCE3E9-DCB6-4940-A85B-0B453D43F2D3}"/>
              </a:ext>
            </a:extLst>
          </p:cNvPr>
          <p:cNvSpPr/>
          <p:nvPr userDrawn="1"/>
        </p:nvSpPr>
        <p:spPr>
          <a:xfrm>
            <a:off x="394913" y="6174570"/>
            <a:ext cx="1993392" cy="43891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999" b="0" i="0" u="none" baseline="0">
              <a:solidFill>
                <a:srgbClr val="55565A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Optum#LowerLeftSmallWide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6171441"/>
            <a:ext cx="1455387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DB393-ED21-4A27-A651-A4BB38294187}" type="datetime1">
              <a:rPr lang="en-US" smtClean="0"/>
              <a:t>8/7/2021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923532" y="6506311"/>
            <a:ext cx="1014610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530140" y="6275479"/>
            <a:ext cx="539496" cy="230833"/>
          </a:xfrm>
        </p:spPr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28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1"/>
            <a:ext cx="7178222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60"/>
            <a:ext cx="7178222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7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Rectangle 8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3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621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1"/>
            <a:ext cx="7178222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60"/>
            <a:ext cx="7178222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557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1"/>
            <a:ext cx="7178222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60"/>
            <a:ext cx="7178222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83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1"/>
            <a:ext cx="7178222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60"/>
            <a:ext cx="7178222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9891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104901"/>
            <a:ext cx="5378451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60"/>
            <a:ext cx="537845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5" name="Imag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134101" y="2"/>
            <a:ext cx="6057900" cy="6858000"/>
          </a:xfrm>
          <a:blipFill>
            <a:blip r:embed="rId5"/>
            <a:stretch>
              <a:fillRect/>
            </a:stretch>
          </a:blipFill>
        </p:spPr>
        <p:txBody>
          <a:bodyPr lIns="914400" rIns="91440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6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 hidden="1"/>
          <p:cNvSpPr/>
          <p:nvPr userDrawn="1">
            <p:custDataLst>
              <p:tags r:id="rId2"/>
            </p:custDataLst>
          </p:nvPr>
        </p:nvSpPr>
        <p:spPr>
          <a:xfrm>
            <a:off x="457201" y="301338"/>
            <a:ext cx="5421087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4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3937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11185357" y="6392988"/>
            <a:ext cx="692318" cy="510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3" name="MIO_LOGOPLACEHOLDER#CenterBigWide" hidden="1"/>
          <p:cNvSpPr/>
          <p:nvPr userDrawn="1"/>
        </p:nvSpPr>
        <p:spPr>
          <a:xfrm>
            <a:off x="3385011" y="2060721"/>
            <a:ext cx="994398" cy="1669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457200" y="301338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10" y="2122275"/>
            <a:ext cx="5332412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81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barthol\Desktop\Charlotte Work\Tools\PPT\Empower\2019 PPT cover images\4-father-child-doctor-laptop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2" y="-233"/>
            <a:ext cx="8550233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656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aker nam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5"/>
            <a:ext cx="7178222" cy="482888"/>
          </a:xfrm>
        </p:spPr>
        <p:txBody>
          <a:bodyPr anchor="b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3" name="Speaker 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03070"/>
            <a:ext cx="7178222" cy="484633"/>
          </a:xfrm>
        </p:spPr>
        <p:txBody>
          <a:bodyPr anchor="t"/>
          <a:lstStyle>
            <a:lvl1pPr marL="0" indent="0">
              <a:buNone/>
              <a:defRPr sz="1999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hone/email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90"/>
            <a:ext cx="7178222" cy="484633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Tel: 123-456-7890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2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7" rIns="179286" bIns="143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35" name="MIO_LOGOPLACEHOLDER#LowerLeftMediumWide" hidden="1"/>
          <p:cNvSpPr/>
          <p:nvPr userDrawn="1"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7" name="Thank you or main 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514349" y="638628"/>
            <a:ext cx="7178039" cy="2559020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closing language</a:t>
            </a:r>
          </a:p>
        </p:txBody>
      </p:sp>
      <p:sp>
        <p:nvSpPr>
          <p:cNvPr id="26" name="Rectangle 25" hidden="1"/>
          <p:cNvSpPr/>
          <p:nvPr userDrawn="1">
            <p:custDataLst>
              <p:tags r:id="rId1"/>
            </p:custDataLst>
          </p:nvPr>
        </p:nvSpPr>
        <p:spPr>
          <a:xfrm>
            <a:off x="304799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8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14349" y="3177965"/>
            <a:ext cx="7178039" cy="46491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subhead if needed</a:t>
            </a:r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287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4224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cbarthol\Desktop\Charlotte Work\Tools\PPT\Empower\2019 PPT cover images\5-doctor-tablet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"/>
            <a:ext cx="12191999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2" y="-233"/>
            <a:ext cx="1007027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49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barthol\Desktop\Charlotte Work\Tools\PPT\Empower\2019 PPT cover images\meeting-post-its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-233"/>
            <a:ext cx="12191999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2" y="-233"/>
            <a:ext cx="1007027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8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barthol\Desktop\Charlotte Work\Tools\PPT\Empower\2019 PPT cover images\7-woman-sitting-phone-mobile-16x9.jpe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t="869"/>
          <a:stretch/>
        </p:blipFill>
        <p:spPr bwMode="auto">
          <a:xfrm>
            <a:off x="3" y="0"/>
            <a:ext cx="12191999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2" y="-233"/>
            <a:ext cx="1007027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5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zion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33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39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Milit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barthol\Desktop\Charlotte Work\Tools\PPT\Empower\2019 PPT cover images\9-military-army-family-happy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3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2" y="1104903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Title Case </a:t>
            </a:r>
            <a:br>
              <a:rPr lang="en-US"/>
            </a:br>
            <a:r>
              <a:rPr lang="en-US"/>
              <a:t>(max. 3 lines)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2" y="3924301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 sz="1999"/>
            </a:lvl2pPr>
            <a:lvl3pPr marL="914376" indent="0" algn="ctr">
              <a:buNone/>
              <a:defRPr sz="1800"/>
            </a:lvl3pPr>
            <a:lvl4pPr marL="1371565" indent="0" algn="ctr">
              <a:buNone/>
              <a:defRPr sz="1600"/>
            </a:lvl4pPr>
            <a:lvl5pPr marL="1828752" indent="0" algn="ctr">
              <a:buNone/>
              <a:defRPr sz="1600"/>
            </a:lvl5pPr>
            <a:lvl6pPr marL="2285941" indent="0" algn="ctr">
              <a:buNone/>
              <a:defRPr sz="1600"/>
            </a:lvl6pPr>
            <a:lvl7pPr marL="2743130" indent="0" algn="ctr">
              <a:buNone/>
              <a:defRPr sz="1600"/>
            </a:lvl7pPr>
            <a:lvl8pPr marL="3200317" indent="0" algn="ctr">
              <a:buNone/>
              <a:defRPr sz="1600"/>
            </a:lvl8pPr>
            <a:lvl9pPr marL="3657506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2" y="4990648"/>
            <a:ext cx="7440011" cy="7025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8"/>
            <a:ext cx="584485" cy="632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8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1" y="415635"/>
            <a:ext cx="7658100" cy="52993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84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95301" y="2"/>
            <a:ext cx="11315699" cy="10740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495301" y="1825626"/>
            <a:ext cx="11315699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19100" y="7039126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4"/>
                </a:solidFill>
              </a:defRPr>
            </a:lvl1pPr>
          </a:lstStyle>
          <a:p>
            <a:fld id="{BE5BC0BA-3A9E-40C2-862F-B1B8C74974FC}" type="datetime1">
              <a:rPr lang="en-US" smtClean="0"/>
              <a:t>8/7/2021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IO_LOGOPLACEHOLDER#LowerLeftSmallWide" hidden="1"/>
          <p:cNvSpPr/>
          <p:nvPr/>
        </p:nvSpPr>
        <p:spPr>
          <a:xfrm>
            <a:off x="392112" y="6174568"/>
            <a:ext cx="1890821" cy="4357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18" name="empower - DO NOT DELETE!!!" hidden="1"/>
          <p:cNvSpPr/>
          <p:nvPr>
            <p:custDataLst>
              <p:tags r:id="rId43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8C8B57B-BCDA-4101-B4DD-87F49D6D3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409" y="6448114"/>
            <a:ext cx="539496" cy="2308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4"/>
                </a:solidFill>
              </a:defRPr>
            </a:lvl1pPr>
          </a:lstStyle>
          <a:p>
            <a:fld id="{901F1369-4AEB-4520-96C0-9F78886180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Box 5" hidden="1"/>
          <p:cNvSpPr txBox="1"/>
          <p:nvPr>
            <p:custDataLst>
              <p:tags r:id="rId44"/>
            </p:custDataLst>
          </p:nvPr>
        </p:nvSpPr>
        <p:spPr>
          <a:xfrm rot="20625550">
            <a:off x="1934613" y="2925853"/>
            <a:ext cx="8322776" cy="100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Aft>
                <a:spcPts val="400"/>
              </a:spcAft>
            </a:pPr>
            <a:endParaRPr lang="en-US" sz="6599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7" name="Optum#LowerLeftSmallWide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45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6171441"/>
            <a:ext cx="1455387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60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27" r:id="rId36"/>
    <p:sldLayoutId id="2147483928" r:id="rId37"/>
    <p:sldLayoutId id="2147483929" r:id="rId38"/>
    <p:sldLayoutId id="2147483930" r:id="rId39"/>
    <p:sldLayoutId id="2147483931" r:id="rId40"/>
    <p:sldLayoutId id="2147483933" r:id="rId41"/>
  </p:sldLayoutIdLst>
  <p:hf hdr="0" dt="0"/>
  <p:txStyles>
    <p:titleStyle>
      <a:lvl1pPr algn="l" defTabSz="914376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376" rtl="0" eaLnBrk="1" latinLnBrk="0" hangingPunct="1">
        <a:lnSpc>
          <a:spcPct val="95000"/>
        </a:lnSpc>
        <a:spcBef>
          <a:spcPts val="801"/>
        </a:spcBef>
        <a:spcAft>
          <a:spcPts val="599"/>
        </a:spcAft>
        <a:buFont typeface="Arial" panose="020B0604020202020204" pitchFamily="34" charset="0"/>
        <a:buChar char="​"/>
        <a:defRPr sz="2199" kern="1200">
          <a:solidFill>
            <a:schemeClr val="tx2"/>
          </a:solidFill>
          <a:latin typeface="+mn-lt"/>
          <a:ea typeface="+mn-ea"/>
          <a:cs typeface="+mn-cs"/>
        </a:defRPr>
      </a:lvl1pPr>
      <a:lvl2pPr marL="230182" indent="-230182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Clr>
          <a:schemeClr val="accent1"/>
        </a:buClr>
        <a:buFont typeface="Arial" panose="020B0604020202020204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Clr>
          <a:schemeClr val="accent1"/>
        </a:buClr>
        <a:buFont typeface="Arial" panose="020B0604020202020204" pitchFamily="34" charset="0"/>
        <a:buChar char="​"/>
        <a:defRPr sz="2199" kern="1200">
          <a:solidFill>
            <a:schemeClr val="tx1"/>
          </a:solidFill>
          <a:latin typeface="+mn-lt"/>
          <a:ea typeface="+mn-ea"/>
          <a:cs typeface="+mn-cs"/>
        </a:defRPr>
      </a:lvl3pPr>
      <a:lvl4pPr marL="458777" indent="-230182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−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685782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6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376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376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376" indent="-228594" algn="l" defTabSz="914376" rtl="0" eaLnBrk="1" latinLnBrk="0" hangingPunct="1">
        <a:lnSpc>
          <a:spcPct val="95000"/>
        </a:lnSpc>
        <a:spcBef>
          <a:spcPts val="0"/>
        </a:spcBef>
        <a:spcAft>
          <a:spcPts val="599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6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5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2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1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0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7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6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5088" userDrawn="1">
          <p15:clr>
            <a:srgbClr val="FDE53C"/>
          </p15:clr>
        </p15:guide>
        <p15:guide id="73" orient="horz" pos="4955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9919" userDrawn="1">
          <p15:clr>
            <a:srgbClr val="F26B43"/>
          </p15:clr>
        </p15:guide>
        <p15:guide id="76" pos="352" userDrawn="1">
          <p15:clr>
            <a:srgbClr val="F26B43"/>
          </p15:clr>
        </p15:guide>
        <p15:guide id="77" orient="horz" pos="5435" userDrawn="1">
          <p15:clr>
            <a:srgbClr val="F26B43"/>
          </p15:clr>
        </p15:guide>
        <p15:guide id="78" pos="416" userDrawn="1">
          <p15:clr>
            <a:srgbClr val="F26B43"/>
          </p15:clr>
        </p15:guide>
        <p15:guide id="79" orient="horz" pos="320" userDrawn="1">
          <p15:clr>
            <a:srgbClr val="F26B43"/>
          </p15:clr>
        </p15:guide>
        <p15:guide id="80" orient="horz" pos="480" userDrawn="1">
          <p15:clr>
            <a:srgbClr val="F26B43"/>
          </p15:clr>
        </p15:guide>
        <p15:guide id="81" orient="horz" pos="927" userDrawn="1">
          <p15:clr>
            <a:srgbClr val="F26B43"/>
          </p15:clr>
        </p15:guide>
        <p15:guide id="82" orient="horz" pos="3293" userDrawn="1">
          <p15:clr>
            <a:srgbClr val="F26B43"/>
          </p15:clr>
        </p15:guide>
        <p15:guide id="83" orient="horz" pos="5627" userDrawn="1">
          <p15:clr>
            <a:srgbClr val="F26B43"/>
          </p15:clr>
        </p15:guide>
        <p15:guide id="84" pos="9855" userDrawn="1">
          <p15:clr>
            <a:srgbClr val="F26B43"/>
          </p15:clr>
        </p15:guide>
        <p15:guide id="85" pos="5152" userDrawn="1">
          <p15:clr>
            <a:srgbClr val="FDE53C"/>
          </p15:clr>
        </p15:guide>
        <p15:guide id="86" pos="3584" userDrawn="1">
          <p15:clr>
            <a:srgbClr val="F26B43"/>
          </p15:clr>
        </p15:guide>
        <p15:guide id="87" pos="6656" userDrawn="1">
          <p15:clr>
            <a:srgbClr val="F26B43"/>
          </p15:clr>
        </p15:guide>
        <p15:guide id="88" pos="3520" userDrawn="1">
          <p15:clr>
            <a:srgbClr val="F26B43"/>
          </p15:clr>
        </p15:guide>
        <p15:guide id="89" pos="6720" userDrawn="1">
          <p15:clr>
            <a:srgbClr val="F26B43"/>
          </p15:clr>
        </p15:guide>
        <p15:guide id="90" orient="horz" pos="3229" userDrawn="1">
          <p15:clr>
            <a:srgbClr val="F26B43"/>
          </p15:clr>
        </p15:guide>
        <p15:guide id="91" orient="horz" pos="15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audio4.wav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4294967295"/>
          </p:nvPr>
        </p:nvSpPr>
        <p:spPr>
          <a:xfrm>
            <a:off x="928538" y="4989566"/>
            <a:ext cx="3735408" cy="700986"/>
          </a:xfrm>
        </p:spPr>
        <p:txBody>
          <a:bodyPr/>
          <a:lstStyle/>
          <a:p>
            <a:r>
              <a:rPr lang="en-US" dirty="0"/>
              <a:t>Aug 2021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idx="4294967295"/>
          </p:nvPr>
        </p:nvSpPr>
        <p:spPr>
          <a:xfrm>
            <a:off x="0" y="1866554"/>
            <a:ext cx="7623848" cy="2126747"/>
          </a:xfrm>
          <a:solidFill>
            <a:schemeClr val="accent1"/>
          </a:solidFill>
        </p:spPr>
        <p:txBody>
          <a:bodyPr/>
          <a:lstStyle/>
          <a:p>
            <a:pPr marL="913532"/>
            <a:r>
              <a:rPr lang="en-US" dirty="0">
                <a:solidFill>
                  <a:schemeClr val="bg1"/>
                </a:solidFill>
              </a:rPr>
              <a:t>Cognitive Behavioral Therapy – Smoking Cessation Bot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91" y="3993301"/>
            <a:ext cx="12180018" cy="2248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9" tIns="45676" rIns="91349" bIns="456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8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87D3ED0-8DE2-49B1-B6F2-6EC01A31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5409" y="6448114"/>
            <a:ext cx="539496" cy="230833"/>
          </a:xfrm>
        </p:spPr>
        <p:txBody>
          <a:bodyPr/>
          <a:lstStyle/>
          <a:p>
            <a:fld id="{901F1369-4AEB-4520-96C0-9F78886180C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74AE5-1DF2-44B7-B914-8329953841CA}"/>
              </a:ext>
            </a:extLst>
          </p:cNvPr>
          <p:cNvSpPr txBox="1"/>
          <p:nvPr/>
        </p:nvSpPr>
        <p:spPr>
          <a:xfrm>
            <a:off x="8922327" y="4989566"/>
            <a:ext cx="2882578" cy="10218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400" b="1" dirty="0">
                <a:solidFill>
                  <a:srgbClr val="55565A"/>
                </a:solidFill>
                <a:latin typeface="Arial"/>
              </a:rPr>
              <a:t>Team Vulcans: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400" dirty="0">
                <a:solidFill>
                  <a:srgbClr val="55565A"/>
                </a:solidFill>
                <a:latin typeface="Arial"/>
              </a:rPr>
              <a:t>Abhishek Chowdhury 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400" dirty="0">
                <a:solidFill>
                  <a:srgbClr val="55565A"/>
                </a:solidFill>
                <a:latin typeface="Arial"/>
              </a:rPr>
              <a:t>Rakhee Srivastava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400" dirty="0">
                <a:solidFill>
                  <a:srgbClr val="55565A"/>
                </a:solidFill>
              </a:rPr>
              <a:t>Debabrata Behera</a:t>
            </a:r>
            <a:endParaRPr lang="en-US" sz="1400" dirty="0">
              <a:solidFill>
                <a:srgbClr val="55565A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7071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6 Aug, 5.42 PM(2)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/>
          <p:cNvSpPr>
            <a:spLocks noGrp="1"/>
          </p:cNvSpPr>
          <p:nvPr>
            <p:ph type="sldNum" sz="quarter" idx="27"/>
          </p:nvPr>
        </p:nvSpPr>
        <p:spPr>
          <a:xfrm>
            <a:off x="11265111" y="6447938"/>
            <a:ext cx="539464" cy="230820"/>
          </a:xfrm>
        </p:spPr>
        <p:txBody>
          <a:bodyPr/>
          <a:lstStyle/>
          <a:p>
            <a:fld id="{901F1369-4AEB-4520-96C0-9F78886180C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73F2245-AEB6-49A7-BB81-40AFA8BC74A5}"/>
              </a:ext>
            </a:extLst>
          </p:cNvPr>
          <p:cNvSpPr txBox="1">
            <a:spLocks/>
          </p:cNvSpPr>
          <p:nvPr/>
        </p:nvSpPr>
        <p:spPr>
          <a:xfrm>
            <a:off x="5805377" y="6377341"/>
            <a:ext cx="5729466" cy="48065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218072" rtl="0" eaLnBrk="1" latinLnBrk="0" hangingPunct="1">
              <a:defRPr lang="en-US"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09036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072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108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6144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5181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4217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3253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2289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FFF89F-F3CB-4EE0-9E96-252BDD397C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330A7B-604D-4C02-ABFC-7945433D407B}"/>
              </a:ext>
            </a:extLst>
          </p:cNvPr>
          <p:cNvSpPr/>
          <p:nvPr/>
        </p:nvSpPr>
        <p:spPr>
          <a:xfrm>
            <a:off x="519545" y="3013822"/>
            <a:ext cx="11430000" cy="83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Cyr"/>
              </a:rPr>
              <a:t>“Counselling and other types of emotional support can boost success rates higher than medicines alone”. - ACA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527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6 Aug, 5.46 PM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CBT in smoking cessation 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27"/>
          </p:nvPr>
        </p:nvSpPr>
        <p:spPr>
          <a:xfrm>
            <a:off x="11265111" y="6447938"/>
            <a:ext cx="539464" cy="230820"/>
          </a:xfrm>
        </p:spPr>
        <p:txBody>
          <a:bodyPr/>
          <a:lstStyle/>
          <a:p>
            <a:fld id="{901F1369-4AEB-4520-96C0-9F78886180C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73F2245-AEB6-49A7-BB81-40AFA8BC74A5}"/>
              </a:ext>
            </a:extLst>
          </p:cNvPr>
          <p:cNvSpPr txBox="1">
            <a:spLocks/>
          </p:cNvSpPr>
          <p:nvPr/>
        </p:nvSpPr>
        <p:spPr>
          <a:xfrm>
            <a:off x="5805377" y="6377341"/>
            <a:ext cx="5729466" cy="48065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218072" rtl="0" eaLnBrk="1" latinLnBrk="0" hangingPunct="1">
              <a:defRPr lang="en-US"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09036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072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108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6144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5181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4217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3253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2289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77010-14A5-4737-882D-6B7ABCF3E608}"/>
              </a:ext>
            </a:extLst>
          </p:cNvPr>
          <p:cNvSpPr txBox="1"/>
          <p:nvPr/>
        </p:nvSpPr>
        <p:spPr>
          <a:xfrm>
            <a:off x="15003" y="4396423"/>
            <a:ext cx="12192000" cy="42447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</a:rPr>
              <a:t>It’s more effective to switch from </a:t>
            </a:r>
            <a:r>
              <a:rPr lang="en-US" dirty="0">
                <a:solidFill>
                  <a:schemeClr val="bg1"/>
                </a:solidFill>
              </a:rPr>
              <a:t>physical side of smoking </a:t>
            </a:r>
            <a:r>
              <a:rPr lang="en-US" sz="1400" dirty="0">
                <a:solidFill>
                  <a:schemeClr val="bg1"/>
                </a:solidFill>
                <a:latin typeface="Arial"/>
              </a:rPr>
              <a:t>to the </a:t>
            </a:r>
            <a:r>
              <a:rPr lang="en-US" dirty="0">
                <a:solidFill>
                  <a:schemeClr val="bg1"/>
                </a:solidFill>
              </a:rPr>
              <a:t>psychological side of addiction!</a:t>
            </a:r>
            <a:endParaRPr lang="en-US" sz="14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CFCFBC-DDA0-4A34-8288-35A95D305B42}"/>
              </a:ext>
            </a:extLst>
          </p:cNvPr>
          <p:cNvSpPr/>
          <p:nvPr/>
        </p:nvSpPr>
        <p:spPr bwMode="auto">
          <a:xfrm>
            <a:off x="332508" y="1153592"/>
            <a:ext cx="11798750" cy="39615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r>
              <a:rPr lang="en-US" sz="2800" b="1" dirty="0">
                <a:solidFill>
                  <a:schemeClr val="accent1"/>
                </a:solidFill>
                <a:latin typeface="Arial" charset="0"/>
                <a:ea typeface="+mn-ea"/>
              </a:rPr>
              <a:t>W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Arial" charset="0"/>
                <a:ea typeface="+mn-ea"/>
              </a:rPr>
              <a:t>ith only 3% of average quit rate for smokers each year, breaking this habit is difficult…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FF4F3F3-4B1F-47E4-8B3A-ED5AE8CEB41A}"/>
              </a:ext>
            </a:extLst>
          </p:cNvPr>
          <p:cNvGrpSpPr/>
          <p:nvPr/>
        </p:nvGrpSpPr>
        <p:grpSpPr>
          <a:xfrm>
            <a:off x="582259" y="2255645"/>
            <a:ext cx="3929542" cy="1622697"/>
            <a:chOff x="332508" y="1629280"/>
            <a:chExt cx="5168460" cy="24286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6BE0D3-C880-4C0F-B44C-1475FBECB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1994743">
              <a:off x="1205642" y="3803318"/>
              <a:ext cx="738291" cy="14289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9B3F95-72EA-4517-8691-CD0ED8365147}"/>
                </a:ext>
              </a:extLst>
            </p:cNvPr>
            <p:cNvGrpSpPr/>
            <p:nvPr/>
          </p:nvGrpSpPr>
          <p:grpSpPr>
            <a:xfrm>
              <a:off x="332508" y="1629280"/>
              <a:ext cx="5168460" cy="2428638"/>
              <a:chOff x="57996" y="3348515"/>
              <a:chExt cx="6228415" cy="241358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D41E644-9BF8-4227-8479-EF1806D7566E}"/>
                  </a:ext>
                </a:extLst>
              </p:cNvPr>
              <p:cNvGrpSpPr/>
              <p:nvPr/>
            </p:nvGrpSpPr>
            <p:grpSpPr>
              <a:xfrm>
                <a:off x="57996" y="4127494"/>
                <a:ext cx="1270000" cy="1600200"/>
                <a:chOff x="3055196" y="2171694"/>
                <a:chExt cx="1270000" cy="1600200"/>
              </a:xfrm>
            </p:grpSpPr>
            <p:sp>
              <p:nvSpPr>
                <p:cNvPr id="13" name="Rectangle: Rounded Corners 4">
                  <a:extLst>
                    <a:ext uri="{FF2B5EF4-FFF2-40B4-BE49-F238E27FC236}">
                      <a16:creationId xmlns:a16="http://schemas.microsoft.com/office/drawing/2014/main" id="{3188BE01-5AB1-478D-AD05-A5A760936C39}"/>
                    </a:ext>
                  </a:extLst>
                </p:cNvPr>
                <p:cNvSpPr/>
                <p:nvPr/>
              </p:nvSpPr>
              <p:spPr bwMode="auto">
                <a:xfrm>
                  <a:off x="3321896" y="2349497"/>
                  <a:ext cx="1003300" cy="1308100"/>
                </a:xfrm>
                <a:custGeom>
                  <a:avLst/>
                  <a:gdLst>
                    <a:gd name="connsiteX0" fmla="*/ 0 w 838200"/>
                    <a:gd name="connsiteY0" fmla="*/ 139703 h 1308100"/>
                    <a:gd name="connsiteX1" fmla="*/ 139703 w 838200"/>
                    <a:gd name="connsiteY1" fmla="*/ 0 h 1308100"/>
                    <a:gd name="connsiteX2" fmla="*/ 698497 w 838200"/>
                    <a:gd name="connsiteY2" fmla="*/ 0 h 1308100"/>
                    <a:gd name="connsiteX3" fmla="*/ 838200 w 838200"/>
                    <a:gd name="connsiteY3" fmla="*/ 139703 h 1308100"/>
                    <a:gd name="connsiteX4" fmla="*/ 838200 w 838200"/>
                    <a:gd name="connsiteY4" fmla="*/ 1168397 h 1308100"/>
                    <a:gd name="connsiteX5" fmla="*/ 698497 w 838200"/>
                    <a:gd name="connsiteY5" fmla="*/ 1308100 h 1308100"/>
                    <a:gd name="connsiteX6" fmla="*/ 139703 w 838200"/>
                    <a:gd name="connsiteY6" fmla="*/ 1308100 h 1308100"/>
                    <a:gd name="connsiteX7" fmla="*/ 0 w 838200"/>
                    <a:gd name="connsiteY7" fmla="*/ 1168397 h 1308100"/>
                    <a:gd name="connsiteX8" fmla="*/ 0 w 838200"/>
                    <a:gd name="connsiteY8" fmla="*/ 139703 h 1308100"/>
                    <a:gd name="connsiteX0" fmla="*/ 0 w 977900"/>
                    <a:gd name="connsiteY0" fmla="*/ 139703 h 1308100"/>
                    <a:gd name="connsiteX1" fmla="*/ 139703 w 977900"/>
                    <a:gd name="connsiteY1" fmla="*/ 0 h 1308100"/>
                    <a:gd name="connsiteX2" fmla="*/ 698497 w 977900"/>
                    <a:gd name="connsiteY2" fmla="*/ 0 h 1308100"/>
                    <a:gd name="connsiteX3" fmla="*/ 977900 w 977900"/>
                    <a:gd name="connsiteY3" fmla="*/ 622303 h 1308100"/>
                    <a:gd name="connsiteX4" fmla="*/ 838200 w 977900"/>
                    <a:gd name="connsiteY4" fmla="*/ 1168397 h 1308100"/>
                    <a:gd name="connsiteX5" fmla="*/ 698497 w 977900"/>
                    <a:gd name="connsiteY5" fmla="*/ 1308100 h 1308100"/>
                    <a:gd name="connsiteX6" fmla="*/ 139703 w 977900"/>
                    <a:gd name="connsiteY6" fmla="*/ 1308100 h 1308100"/>
                    <a:gd name="connsiteX7" fmla="*/ 0 w 977900"/>
                    <a:gd name="connsiteY7" fmla="*/ 1168397 h 1308100"/>
                    <a:gd name="connsiteX8" fmla="*/ 0 w 977900"/>
                    <a:gd name="connsiteY8" fmla="*/ 139703 h 1308100"/>
                    <a:gd name="connsiteX0" fmla="*/ 0 w 1003300"/>
                    <a:gd name="connsiteY0" fmla="*/ 139703 h 1308100"/>
                    <a:gd name="connsiteX1" fmla="*/ 139703 w 1003300"/>
                    <a:gd name="connsiteY1" fmla="*/ 0 h 1308100"/>
                    <a:gd name="connsiteX2" fmla="*/ 698497 w 1003300"/>
                    <a:gd name="connsiteY2" fmla="*/ 0 h 1308100"/>
                    <a:gd name="connsiteX3" fmla="*/ 1003300 w 1003300"/>
                    <a:gd name="connsiteY3" fmla="*/ 825503 h 1308100"/>
                    <a:gd name="connsiteX4" fmla="*/ 838200 w 1003300"/>
                    <a:gd name="connsiteY4" fmla="*/ 1168397 h 1308100"/>
                    <a:gd name="connsiteX5" fmla="*/ 698497 w 1003300"/>
                    <a:gd name="connsiteY5" fmla="*/ 1308100 h 1308100"/>
                    <a:gd name="connsiteX6" fmla="*/ 139703 w 1003300"/>
                    <a:gd name="connsiteY6" fmla="*/ 1308100 h 1308100"/>
                    <a:gd name="connsiteX7" fmla="*/ 0 w 1003300"/>
                    <a:gd name="connsiteY7" fmla="*/ 1168397 h 1308100"/>
                    <a:gd name="connsiteX8" fmla="*/ 0 w 1003300"/>
                    <a:gd name="connsiteY8" fmla="*/ 139703 h 130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3300" h="1308100">
                      <a:moveTo>
                        <a:pt x="0" y="139703"/>
                      </a:moveTo>
                      <a:cubicBezTo>
                        <a:pt x="0" y="62547"/>
                        <a:pt x="62547" y="0"/>
                        <a:pt x="139703" y="0"/>
                      </a:cubicBezTo>
                      <a:lnTo>
                        <a:pt x="698497" y="0"/>
                      </a:lnTo>
                      <a:cubicBezTo>
                        <a:pt x="775653" y="0"/>
                        <a:pt x="1003300" y="748347"/>
                        <a:pt x="1003300" y="825503"/>
                      </a:cubicBezTo>
                      <a:cubicBezTo>
                        <a:pt x="1003300" y="1168401"/>
                        <a:pt x="838200" y="825499"/>
                        <a:pt x="838200" y="1168397"/>
                      </a:cubicBezTo>
                      <a:cubicBezTo>
                        <a:pt x="838200" y="1245553"/>
                        <a:pt x="775653" y="1308100"/>
                        <a:pt x="698497" y="1308100"/>
                      </a:cubicBezTo>
                      <a:lnTo>
                        <a:pt x="139703" y="1308100"/>
                      </a:lnTo>
                      <a:cubicBezTo>
                        <a:pt x="62547" y="1308100"/>
                        <a:pt x="0" y="1245553"/>
                        <a:pt x="0" y="1168397"/>
                      </a:cubicBezTo>
                      <a:lnTo>
                        <a:pt x="0" y="139703"/>
                      </a:lnTo>
                      <a:close/>
                    </a:path>
                  </a:pathLst>
                </a:custGeom>
                <a:solidFill>
                  <a:srgbClr val="D45D00"/>
                </a:solidFill>
                <a:ln w="28575">
                  <a:solidFill>
                    <a:srgbClr val="D45D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latin typeface="Arial" charset="0"/>
                    <a:ea typeface="+mn-ea"/>
                  </a:endParaRPr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B9CDB7D-8A3D-43C4-B45B-6E0E29D45A45}"/>
                    </a:ext>
                  </a:extLst>
                </p:cNvPr>
                <p:cNvSpPr/>
                <p:nvPr/>
              </p:nvSpPr>
              <p:spPr bwMode="auto">
                <a:xfrm>
                  <a:off x="3220296" y="2171695"/>
                  <a:ext cx="1003300" cy="393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latin typeface="Arial" charset="0"/>
                    <a:ea typeface="+mn-ea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B9680A3-530E-443E-94C6-519B3857D4CA}"/>
                    </a:ext>
                  </a:extLst>
                </p:cNvPr>
                <p:cNvSpPr/>
                <p:nvPr/>
              </p:nvSpPr>
              <p:spPr bwMode="auto">
                <a:xfrm>
                  <a:off x="3055196" y="2171694"/>
                  <a:ext cx="596900" cy="1600200"/>
                </a:xfrm>
                <a:prstGeom prst="rect">
                  <a:avLst/>
                </a:prstGeom>
                <a:solidFill>
                  <a:schemeClr val="tx1">
                    <a:lumMod val="50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latin typeface="Arial" charset="0"/>
                    <a:ea typeface="+mn-ea"/>
                  </a:endParaRPr>
                </a:p>
              </p:txBody>
            </p:sp>
          </p:grpSp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F5C5B19C-7FFE-43CD-8A32-286C58D7C37F}"/>
                  </a:ext>
                </a:extLst>
              </p:cNvPr>
              <p:cNvSpPr/>
              <p:nvPr/>
            </p:nvSpPr>
            <p:spPr bwMode="auto">
              <a:xfrm>
                <a:off x="1727108" y="3348515"/>
                <a:ext cx="4559303" cy="2413589"/>
              </a:xfrm>
              <a:prstGeom prst="cloudCallout">
                <a:avLst>
                  <a:gd name="adj1" fmla="val -57599"/>
                  <a:gd name="adj2" fmla="val 37205"/>
                </a:avLst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 rtlCol="0" anchor="ctr"/>
              <a:lstStyle/>
              <a:p>
                <a:pPr algn="ctr"/>
                <a:endParaRPr lang="en-US" dirty="0">
                  <a:latin typeface="Arial" charset="0"/>
                  <a:ea typeface="+mn-ea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40C755-2EC4-4990-A75C-876B0251F50D}"/>
                </a:ext>
              </a:extLst>
            </p:cNvPr>
            <p:cNvSpPr/>
            <p:nvPr/>
          </p:nvSpPr>
          <p:spPr>
            <a:xfrm rot="20124425">
              <a:off x="2086581" y="2171354"/>
              <a:ext cx="1413164" cy="396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0" u="none" baseline="0" dirty="0">
                  <a:solidFill>
                    <a:schemeClr val="tx1"/>
                  </a:solidFill>
                  <a:latin typeface="Arial"/>
                </a:rPr>
                <a:t>NRT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989E493-54C6-4BBD-9541-5203FCCD218E}"/>
                </a:ext>
              </a:extLst>
            </p:cNvPr>
            <p:cNvSpPr/>
            <p:nvPr/>
          </p:nvSpPr>
          <p:spPr>
            <a:xfrm rot="395089">
              <a:off x="3174599" y="2433001"/>
              <a:ext cx="1413164" cy="396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0" u="none" baseline="0" dirty="0">
                  <a:solidFill>
                    <a:schemeClr val="tx1"/>
                  </a:solidFill>
                  <a:latin typeface="Arial"/>
                </a:rPr>
                <a:t>E-Cigs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159379-186A-4235-BF3D-49D7C61DC9FB}"/>
                </a:ext>
              </a:extLst>
            </p:cNvPr>
            <p:cNvSpPr/>
            <p:nvPr/>
          </p:nvSpPr>
          <p:spPr>
            <a:xfrm rot="20775433">
              <a:off x="1963475" y="2875628"/>
              <a:ext cx="1605742" cy="4311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/>
                <a:t>Chantix</a:t>
              </a:r>
              <a:endParaRPr lang="en-US" sz="2400" b="1" i="0" u="none" baseline="0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63E796C-296B-497C-BA41-99C8DD78F5F7}"/>
                </a:ext>
              </a:extLst>
            </p:cNvPr>
            <p:cNvSpPr/>
            <p:nvPr/>
          </p:nvSpPr>
          <p:spPr>
            <a:xfrm rot="1387126">
              <a:off x="3776264" y="2077311"/>
              <a:ext cx="1413164" cy="396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/>
                <a:t>Zyban</a:t>
              </a:r>
              <a:endParaRPr lang="en-US" sz="2000" b="1" i="0" u="none" baseline="0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93D4CC-D076-4A0D-8A20-7747412E1566}"/>
                </a:ext>
              </a:extLst>
            </p:cNvPr>
            <p:cNvSpPr/>
            <p:nvPr/>
          </p:nvSpPr>
          <p:spPr>
            <a:xfrm rot="20932412">
              <a:off x="2537904" y="3115128"/>
              <a:ext cx="2413074" cy="598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venir Next Cyr"/>
                </a:rPr>
                <a:t>Willpower alone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8" name="Arrow: Striped Right 57">
            <a:extLst>
              <a:ext uri="{FF2B5EF4-FFF2-40B4-BE49-F238E27FC236}">
                <a16:creationId xmlns:a16="http://schemas.microsoft.com/office/drawing/2014/main" id="{FFB87607-1352-49DD-8ED0-A103EDE88248}"/>
              </a:ext>
            </a:extLst>
          </p:cNvPr>
          <p:cNvSpPr/>
          <p:nvPr/>
        </p:nvSpPr>
        <p:spPr>
          <a:xfrm>
            <a:off x="5201513" y="2582962"/>
            <a:ext cx="1442745" cy="995325"/>
          </a:xfrm>
          <a:prstGeom prst="striped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D5D566-F321-444F-8F4B-9F87C81E4FC4}"/>
              </a:ext>
            </a:extLst>
          </p:cNvPr>
          <p:cNvSpPr txBox="1"/>
          <p:nvPr/>
        </p:nvSpPr>
        <p:spPr>
          <a:xfrm>
            <a:off x="198039" y="1730532"/>
            <a:ext cx="5481645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1" i="0" u="none" baseline="0" dirty="0">
                <a:solidFill>
                  <a:schemeClr val="accent2"/>
                </a:solidFill>
                <a:latin typeface="Arial"/>
              </a:rPr>
              <a:t>Traditional quit methods come with a variety of side effects: 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6689B3-485F-4322-BCDA-6729A3E20767}"/>
              </a:ext>
            </a:extLst>
          </p:cNvPr>
          <p:cNvGrpSpPr/>
          <p:nvPr/>
        </p:nvGrpSpPr>
        <p:grpSpPr>
          <a:xfrm>
            <a:off x="364294" y="5071953"/>
            <a:ext cx="2632339" cy="1028051"/>
            <a:chOff x="-85219" y="5085808"/>
            <a:chExt cx="2632339" cy="1028051"/>
          </a:xfrm>
        </p:grpSpPr>
        <p:pic>
          <p:nvPicPr>
            <p:cNvPr id="61" name="Graphic 60" descr="Brain">
              <a:extLst>
                <a:ext uri="{FF2B5EF4-FFF2-40B4-BE49-F238E27FC236}">
                  <a16:creationId xmlns:a16="http://schemas.microsoft.com/office/drawing/2014/main" id="{85EE57ED-39CE-4263-B901-EC240A6F1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79727" y="5246466"/>
              <a:ext cx="867393" cy="867393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A3DE04A-DD05-42C0-AF37-B3046D3BD4C5}"/>
                </a:ext>
              </a:extLst>
            </p:cNvPr>
            <p:cNvSpPr txBox="1"/>
            <p:nvPr/>
          </p:nvSpPr>
          <p:spPr>
            <a:xfrm>
              <a:off x="-85219" y="5085808"/>
              <a:ext cx="2257245" cy="97462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</a:pPr>
              <a:r>
                <a:rPr lang="en-US" sz="1800" b="1" i="0" u="none" baseline="0" dirty="0">
                  <a:solidFill>
                    <a:srgbClr val="55565A"/>
                  </a:solidFill>
                  <a:latin typeface="Arial"/>
                </a:rPr>
                <a:t>Cognitive behavior therapy</a:t>
              </a:r>
            </a:p>
            <a:p>
              <a:pPr algn="l" rtl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</a:pPr>
              <a:r>
                <a:rPr lang="en-US" sz="1200" b="1" i="0" u="none" baseline="0" dirty="0">
                  <a:solidFill>
                    <a:srgbClr val="55565A"/>
                  </a:solidFill>
                  <a:latin typeface="Arial"/>
                </a:rPr>
                <a:t>Can be the choice of treatment to quit effectively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EF5D87C9-F876-4F21-A07E-B3C3856D078C}"/>
              </a:ext>
            </a:extLst>
          </p:cNvPr>
          <p:cNvSpPr/>
          <p:nvPr/>
        </p:nvSpPr>
        <p:spPr>
          <a:xfrm>
            <a:off x="3532909" y="5207002"/>
            <a:ext cx="865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C7F84"/>
                </a:solidFill>
                <a:latin typeface="Avenir Next Cyr"/>
              </a:rPr>
              <a:t>CBT focuses on the thoughts about smoking and quitting so that one can replace negative thoughts with those more positive and encouraging.</a:t>
            </a:r>
            <a:endParaRPr lang="en-US" sz="180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290A2EB-1226-4350-A6B6-75BEF4198DC0}"/>
              </a:ext>
            </a:extLst>
          </p:cNvPr>
          <p:cNvGrpSpPr/>
          <p:nvPr/>
        </p:nvGrpSpPr>
        <p:grpSpPr>
          <a:xfrm>
            <a:off x="6902409" y="1988410"/>
            <a:ext cx="4264578" cy="1738944"/>
            <a:chOff x="6666658" y="1768702"/>
            <a:chExt cx="4926042" cy="218307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30EE5F9-51C5-4883-B5A2-DED1AC796425}"/>
                </a:ext>
              </a:extLst>
            </p:cNvPr>
            <p:cNvSpPr txBox="1"/>
            <p:nvPr/>
          </p:nvSpPr>
          <p:spPr>
            <a:xfrm rot="20912957">
              <a:off x="6942615" y="2027967"/>
              <a:ext cx="2311227" cy="3139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600" dirty="0"/>
                <a:t>Difficulty sleeping</a:t>
              </a:r>
              <a:endParaRPr lang="en-US" sz="105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B484F34-4D83-401C-9492-7D21FB12CB71}"/>
                </a:ext>
              </a:extLst>
            </p:cNvPr>
            <p:cNvSpPr txBox="1"/>
            <p:nvPr/>
          </p:nvSpPr>
          <p:spPr>
            <a:xfrm rot="792506">
              <a:off x="8425232" y="2535790"/>
              <a:ext cx="2311227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2000" dirty="0"/>
                <a:t>Nausea</a:t>
              </a:r>
              <a:endParaRPr lang="en-US" sz="12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416A27-34C2-4315-973C-E9E8D3BC95EF}"/>
                </a:ext>
              </a:extLst>
            </p:cNvPr>
            <p:cNvSpPr txBox="1"/>
            <p:nvPr/>
          </p:nvSpPr>
          <p:spPr>
            <a:xfrm>
              <a:off x="7015863" y="2856721"/>
              <a:ext cx="2311227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2000" dirty="0"/>
                <a:t>Headaches</a:t>
              </a:r>
              <a:endParaRPr lang="en-US" sz="12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14DA2F6-822F-48B4-A016-C11784305A27}"/>
                </a:ext>
              </a:extLst>
            </p:cNvPr>
            <p:cNvSpPr txBox="1"/>
            <p:nvPr/>
          </p:nvSpPr>
          <p:spPr>
            <a:xfrm>
              <a:off x="9281473" y="2441986"/>
              <a:ext cx="2311227" cy="3139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1600" dirty="0"/>
                <a:t>Distress</a:t>
              </a:r>
              <a:endParaRPr lang="en-US" sz="10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5E8553D-3218-4A0F-92C0-C11A38FE285D}"/>
                </a:ext>
              </a:extLst>
            </p:cNvPr>
            <p:cNvSpPr txBox="1"/>
            <p:nvPr/>
          </p:nvSpPr>
          <p:spPr>
            <a:xfrm rot="20424054">
              <a:off x="9199617" y="3118501"/>
              <a:ext cx="2311227" cy="3416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1800" dirty="0"/>
                <a:t>Rash</a:t>
              </a:r>
              <a:endParaRPr lang="en-US" sz="105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36E580-B66A-4274-904E-E7E035E5CEC7}"/>
                </a:ext>
              </a:extLst>
            </p:cNvPr>
            <p:cNvSpPr txBox="1"/>
            <p:nvPr/>
          </p:nvSpPr>
          <p:spPr>
            <a:xfrm>
              <a:off x="8736186" y="1768702"/>
              <a:ext cx="2311227" cy="24468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1100" dirty="0"/>
                <a:t>Gastric issues</a:t>
              </a:r>
              <a:endParaRPr lang="en-US" sz="7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BA07BE5-97B3-4D14-AE20-5C4985814B27}"/>
                </a:ext>
              </a:extLst>
            </p:cNvPr>
            <p:cNvSpPr txBox="1"/>
            <p:nvPr/>
          </p:nvSpPr>
          <p:spPr>
            <a:xfrm rot="735927">
              <a:off x="8539098" y="3489735"/>
              <a:ext cx="2311227" cy="2585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1200" dirty="0"/>
                <a:t>Respiratory issues</a:t>
              </a:r>
              <a:endParaRPr lang="en-US" sz="9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68C607-F05C-4FF6-A1C1-E69413DF1A66}"/>
                </a:ext>
              </a:extLst>
            </p:cNvPr>
            <p:cNvSpPr txBox="1"/>
            <p:nvPr/>
          </p:nvSpPr>
          <p:spPr>
            <a:xfrm>
              <a:off x="6666658" y="3693243"/>
              <a:ext cx="2311227" cy="2585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en-US" sz="1200" dirty="0"/>
                <a:t>Withdrawal symptoms</a:t>
              </a:r>
              <a:endParaRPr lang="en-US" sz="900" b="0" i="0" u="none" baseline="0" dirty="0">
                <a:solidFill>
                  <a:srgbClr val="55565A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1441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6 Aug, 6.45 PM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MonAmi</a:t>
            </a:r>
            <a:r>
              <a:rPr lang="en-US" dirty="0"/>
              <a:t>!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27"/>
          </p:nvPr>
        </p:nvSpPr>
        <p:spPr>
          <a:xfrm>
            <a:off x="11335102" y="6419781"/>
            <a:ext cx="539464" cy="230820"/>
          </a:xfrm>
        </p:spPr>
        <p:txBody>
          <a:bodyPr/>
          <a:lstStyle/>
          <a:p>
            <a:fld id="{901F1369-4AEB-4520-96C0-9F78886180C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73F2245-AEB6-49A7-BB81-40AFA8BC74A5}"/>
              </a:ext>
            </a:extLst>
          </p:cNvPr>
          <p:cNvSpPr txBox="1">
            <a:spLocks/>
          </p:cNvSpPr>
          <p:nvPr/>
        </p:nvSpPr>
        <p:spPr>
          <a:xfrm>
            <a:off x="5805377" y="6377341"/>
            <a:ext cx="5729466" cy="48065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218072" rtl="0" eaLnBrk="1" latinLnBrk="0" hangingPunct="1">
              <a:defRPr lang="en-US"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09036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072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108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6144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5181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4217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3253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2289" algn="l" defTabSz="1218072" rtl="0" eaLnBrk="1" latinLnBrk="0" hangingPunct="1">
              <a:defRPr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77010-14A5-4737-882D-6B7ABCF3E608}"/>
              </a:ext>
            </a:extLst>
          </p:cNvPr>
          <p:cNvSpPr txBox="1"/>
          <p:nvPr/>
        </p:nvSpPr>
        <p:spPr>
          <a:xfrm>
            <a:off x="0" y="1184026"/>
            <a:ext cx="12192000" cy="34163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800" b="1" dirty="0">
                <a:solidFill>
                  <a:schemeClr val="bg1"/>
                </a:solidFill>
                <a:latin typeface="Arial"/>
              </a:rPr>
              <a:t>Our 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23088-ED3F-4C58-8B46-BDF034D3CA6A}"/>
              </a:ext>
            </a:extLst>
          </p:cNvPr>
          <p:cNvSpPr txBox="1"/>
          <p:nvPr/>
        </p:nvSpPr>
        <p:spPr>
          <a:xfrm>
            <a:off x="12700" y="1526202"/>
            <a:ext cx="12181821" cy="1045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rtlCol="0" anchor="ctr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A highly intuitive and advanced cognitive bot that works </a:t>
            </a:r>
            <a:r>
              <a:rPr lang="en-US" sz="1400" dirty="0">
                <a:solidFill>
                  <a:srgbClr val="55565A"/>
                </a:solidFill>
                <a:latin typeface="Arial"/>
              </a:rPr>
              <a:t>on CBT to simulate the human thought process in complex situations, where the answers may be ambiguous and uncertain. </a:t>
            </a:r>
          </a:p>
          <a:p>
            <a:pPr marL="285750" indent="-285750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5565A"/>
                </a:solidFill>
                <a:latin typeface="Arial"/>
              </a:rPr>
              <a:t>The bot is designed to provide an evidence-based intervention to identify, focus and target the key triggers and negative thoughts and urges - to smoke and changes those to ultimately result in positive behavioral changes over daily chat session.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94116-DAC6-4243-8177-F154FFAEF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53205" y="3107917"/>
            <a:ext cx="1565562" cy="1749478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7BD687F2-3000-44AE-AD6B-21C2F0288486}"/>
              </a:ext>
            </a:extLst>
          </p:cNvPr>
          <p:cNvSpPr/>
          <p:nvPr/>
        </p:nvSpPr>
        <p:spPr>
          <a:xfrm>
            <a:off x="5611086" y="3857456"/>
            <a:ext cx="969828" cy="438534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4844F-C03B-4111-9C59-C1FF1F5F01EF}"/>
              </a:ext>
            </a:extLst>
          </p:cNvPr>
          <p:cNvSpPr txBox="1"/>
          <p:nvPr/>
        </p:nvSpPr>
        <p:spPr>
          <a:xfrm>
            <a:off x="4458025" y="2663168"/>
            <a:ext cx="2770265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Human Machine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I</a:t>
            </a: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nteraction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07C9D-5D90-49E0-98E4-763F5DAC00C3}"/>
              </a:ext>
            </a:extLst>
          </p:cNvPr>
          <p:cNvSpPr txBox="1"/>
          <p:nvPr/>
        </p:nvSpPr>
        <p:spPr>
          <a:xfrm>
            <a:off x="495301" y="2708357"/>
            <a:ext cx="2531921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Cognitive Computing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6FF34-4B1D-466D-B9DD-0980345EBAA8}"/>
              </a:ext>
            </a:extLst>
          </p:cNvPr>
          <p:cNvSpPr txBox="1"/>
          <p:nvPr/>
        </p:nvSpPr>
        <p:spPr>
          <a:xfrm>
            <a:off x="6477358" y="3068691"/>
            <a:ext cx="1769131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Dail</a:t>
            </a:r>
            <a:r>
              <a:rPr lang="en-US" sz="1400" dirty="0">
                <a:solidFill>
                  <a:srgbClr val="55565A"/>
                </a:solidFill>
                <a:latin typeface="Arial"/>
              </a:rPr>
              <a:t>y </a:t>
            </a: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CBT sessions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8B4600-7626-4770-9819-68EFFDDB8C77}"/>
              </a:ext>
            </a:extLst>
          </p:cNvPr>
          <p:cNvSpPr txBox="1"/>
          <p:nvPr/>
        </p:nvSpPr>
        <p:spPr>
          <a:xfrm>
            <a:off x="-6921" y="5021624"/>
            <a:ext cx="12192000" cy="34163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800" b="1" dirty="0">
                <a:solidFill>
                  <a:schemeClr val="bg1"/>
                </a:solidFill>
                <a:latin typeface="Arial"/>
              </a:rPr>
              <a:t>Business Value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CF479E-1663-4334-B8A1-30B73C8B2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7" b="92248" l="9959" r="89627">
                        <a14:foregroundMark x1="53942" y1="6977" x2="53942" y2="6977"/>
                        <a14:foregroundMark x1="89627" y1="59690" x2="89627" y2="59690"/>
                        <a14:foregroundMark x1="51037" y1="92248" x2="51037" y2="92248"/>
                        <a14:foregroundMark x1="49378" y1="67442" x2="49378" y2="67442"/>
                        <a14:foregroundMark x1="53527" y1="29457" x2="53527" y2="29457"/>
                        <a14:foregroundMark x1="76349" y1="48837" x2="76349" y2="48837"/>
                        <a14:foregroundMark x1="24896" y1="61240" x2="24896" y2="612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4928" y="3178974"/>
            <a:ext cx="1032666" cy="5527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886420-E019-4B10-B1AA-A719465F41BA}"/>
              </a:ext>
            </a:extLst>
          </p:cNvPr>
          <p:cNvSpPr/>
          <p:nvPr/>
        </p:nvSpPr>
        <p:spPr>
          <a:xfrm>
            <a:off x="806690" y="3970773"/>
            <a:ext cx="2147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</a:rPr>
              <a:t>Luis + </a:t>
            </a:r>
            <a:r>
              <a:rPr lang="en-US" sz="1600" dirty="0" err="1">
                <a:latin typeface="Segoe UI" panose="020B0502040204020203" pitchFamily="34" charset="0"/>
              </a:rPr>
              <a:t>QnA</a:t>
            </a:r>
            <a:r>
              <a:rPr lang="en-US" sz="1600" dirty="0">
                <a:latin typeface="Segoe UI" panose="020B0502040204020203" pitchFamily="34" charset="0"/>
              </a:rPr>
              <a:t> Maker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29565B-503E-44BD-ADB7-EBEEA60DC411}"/>
              </a:ext>
            </a:extLst>
          </p:cNvPr>
          <p:cNvSpPr/>
          <p:nvPr/>
        </p:nvSpPr>
        <p:spPr>
          <a:xfrm>
            <a:off x="860545" y="3668099"/>
            <a:ext cx="1951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</a:rPr>
              <a:t>Azure Cognitive Services </a:t>
            </a:r>
            <a:endParaRPr lang="en-US" sz="1200" b="1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DC74EF-4781-41E8-8C24-A5D828DE2AAC}"/>
              </a:ext>
            </a:extLst>
          </p:cNvPr>
          <p:cNvSpPr txBox="1"/>
          <p:nvPr/>
        </p:nvSpPr>
        <p:spPr>
          <a:xfrm>
            <a:off x="8814869" y="2670145"/>
            <a:ext cx="3201853" cy="4801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Rewiring the Negative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T</a:t>
            </a: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houghts to Positive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B</a:t>
            </a: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ehavior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F75EB2-3636-4E67-B0CB-BD087982092F}"/>
              </a:ext>
            </a:extLst>
          </p:cNvPr>
          <p:cNvSpPr txBox="1"/>
          <p:nvPr/>
        </p:nvSpPr>
        <p:spPr>
          <a:xfrm>
            <a:off x="8765745" y="3309041"/>
            <a:ext cx="3416076" cy="10218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Evidence based approach</a:t>
            </a:r>
          </a:p>
          <a:p>
            <a:pPr marL="285750" indent="-285750"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Applied </a:t>
            </a:r>
            <a:r>
              <a:rPr lang="en-US" sz="1400" dirty="0">
                <a:solidFill>
                  <a:srgbClr val="55565A"/>
                </a:solidFill>
                <a:latin typeface="Arial"/>
              </a:rPr>
              <a:t>CBT techniques </a:t>
            </a:r>
          </a:p>
          <a:p>
            <a:pPr marL="285750" indent="-285750"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400" b="0" i="0" u="none" baseline="0" dirty="0">
                <a:solidFill>
                  <a:srgbClr val="55565A"/>
                </a:solidFill>
                <a:latin typeface="Arial"/>
              </a:rPr>
              <a:t>Daily interactions </a:t>
            </a:r>
          </a:p>
          <a:p>
            <a:pPr marL="285750" indent="-285750"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55565A"/>
                </a:solidFill>
                <a:latin typeface="Arial"/>
              </a:rPr>
              <a:t>Personalized experience*</a:t>
            </a:r>
            <a:endParaRPr lang="en-US" sz="1400" b="0" i="0" u="none" baseline="0" dirty="0">
              <a:solidFill>
                <a:srgbClr val="55565A"/>
              </a:solidFill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7F33E2-2919-48D0-9F20-2D25F622F734}"/>
              </a:ext>
            </a:extLst>
          </p:cNvPr>
          <p:cNvSpPr/>
          <p:nvPr/>
        </p:nvSpPr>
        <p:spPr>
          <a:xfrm>
            <a:off x="6206843" y="474462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55565A"/>
                </a:solidFill>
              </a:rPr>
              <a:t>*Users' specific answers as the basis to ask targeted questions and provide exercises </a:t>
            </a:r>
            <a:endParaRPr lang="en-US" sz="1200" dirty="0"/>
          </a:p>
        </p:txBody>
      </p:sp>
      <p:sp>
        <p:nvSpPr>
          <p:cNvPr id="52" name="Arrow: Striped Right 51">
            <a:extLst>
              <a:ext uri="{FF2B5EF4-FFF2-40B4-BE49-F238E27FC236}">
                <a16:creationId xmlns:a16="http://schemas.microsoft.com/office/drawing/2014/main" id="{576CE1F6-1EC7-48DC-A57A-E985E8E71A1F}"/>
              </a:ext>
            </a:extLst>
          </p:cNvPr>
          <p:cNvSpPr/>
          <p:nvPr/>
        </p:nvSpPr>
        <p:spPr>
          <a:xfrm>
            <a:off x="2954145" y="3730712"/>
            <a:ext cx="506560" cy="480132"/>
          </a:xfrm>
          <a:prstGeom prst="striped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Arrow: Striped Right 59">
            <a:extLst>
              <a:ext uri="{FF2B5EF4-FFF2-40B4-BE49-F238E27FC236}">
                <a16:creationId xmlns:a16="http://schemas.microsoft.com/office/drawing/2014/main" id="{53A7A1BC-FA96-4AD5-83F3-E7DE45AF2BA6}"/>
              </a:ext>
            </a:extLst>
          </p:cNvPr>
          <p:cNvSpPr/>
          <p:nvPr/>
        </p:nvSpPr>
        <p:spPr>
          <a:xfrm flipH="1">
            <a:off x="8019617" y="3641583"/>
            <a:ext cx="500932" cy="480132"/>
          </a:xfrm>
          <a:prstGeom prst="striped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6" name="Picture 2" descr="THE NEW YEAR OFFERS 365 CHANCES FOR A NEW YOU.">
            <a:extLst>
              <a:ext uri="{FF2B5EF4-FFF2-40B4-BE49-F238E27FC236}">
                <a16:creationId xmlns:a16="http://schemas.microsoft.com/office/drawing/2014/main" id="{347F535D-6571-4915-9CF9-739B569A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7" y="5574267"/>
            <a:ext cx="2594288" cy="3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93E698-0353-4339-8487-9564BB8C660C}"/>
              </a:ext>
            </a:extLst>
          </p:cNvPr>
          <p:cNvSpPr/>
          <p:nvPr/>
        </p:nvSpPr>
        <p:spPr>
          <a:xfrm>
            <a:off x="3280642" y="5510343"/>
            <a:ext cx="1534176" cy="917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Q4L State &amp; Commercial clients can benefit</a:t>
            </a:r>
            <a:endParaRPr lang="en-US" sz="1400" b="0" i="0" u="none" baseline="0" dirty="0">
              <a:solidFill>
                <a:schemeClr val="tx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CD7A5A7-AD36-4059-A556-6023890B8C80}"/>
              </a:ext>
            </a:extLst>
          </p:cNvPr>
          <p:cNvSpPr/>
          <p:nvPr/>
        </p:nvSpPr>
        <p:spPr>
          <a:xfrm>
            <a:off x="4910713" y="5510343"/>
            <a:ext cx="1534176" cy="917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Can assist the quit coaches</a:t>
            </a:r>
            <a:endParaRPr lang="en-US" sz="1400" b="0" i="0" u="none" baseline="0" dirty="0">
              <a:solidFill>
                <a:schemeClr val="tx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A3BF0B4-F455-407C-89DF-D22242F1B2BA}"/>
              </a:ext>
            </a:extLst>
          </p:cNvPr>
          <p:cNvSpPr/>
          <p:nvPr/>
        </p:nvSpPr>
        <p:spPr>
          <a:xfrm>
            <a:off x="6540784" y="5510343"/>
            <a:ext cx="1534176" cy="917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Highly Personalized </a:t>
            </a:r>
            <a:endParaRPr lang="en-US" sz="1400" b="0" i="0" u="none" baseline="0" dirty="0">
              <a:solidFill>
                <a:schemeClr val="tx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B48216A8-33E7-49E5-89D8-1F2F72EE51D5}"/>
              </a:ext>
            </a:extLst>
          </p:cNvPr>
          <p:cNvSpPr/>
          <p:nvPr/>
        </p:nvSpPr>
        <p:spPr>
          <a:xfrm>
            <a:off x="8170855" y="5510343"/>
            <a:ext cx="1534176" cy="917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Targeted Intervention </a:t>
            </a:r>
            <a:endParaRPr lang="en-US" sz="1400" b="0" i="0" u="none" baseline="0" dirty="0">
              <a:solidFill>
                <a:schemeClr val="tx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BBFC4B6-4464-4A37-88F0-C006E8D23E0C}"/>
              </a:ext>
            </a:extLst>
          </p:cNvPr>
          <p:cNvSpPr/>
          <p:nvPr/>
        </p:nvSpPr>
        <p:spPr>
          <a:xfrm>
            <a:off x="9800926" y="5510343"/>
            <a:ext cx="1534176" cy="917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No Side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E</a:t>
            </a:r>
            <a:r>
              <a:rPr lang="en-US" sz="1400" b="0" i="0" u="none" baseline="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ffects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4210B-B0AE-4F98-955C-5FFBA42BA594}"/>
              </a:ext>
            </a:extLst>
          </p:cNvPr>
          <p:cNvSpPr/>
          <p:nvPr/>
        </p:nvSpPr>
        <p:spPr>
          <a:xfrm>
            <a:off x="1598345" y="4492285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latin typeface="Segoe UI" panose="020B0502040204020203" pitchFamily="34" charset="0"/>
              </a:rPr>
              <a:t>GraphQL</a:t>
            </a:r>
            <a:r>
              <a:rPr lang="en-US" sz="1200" b="1" dirty="0">
                <a:latin typeface="Segoe UI" panose="020B0502040204020203" pitchFamily="34" charset="0"/>
              </a:rPr>
              <a:t> </a:t>
            </a:r>
          </a:p>
        </p:txBody>
      </p:sp>
      <p:pic>
        <p:nvPicPr>
          <p:cNvPr id="5" name="Picture 2" descr="GraphQL-icon | Brands GO - GZ">
            <a:extLst>
              <a:ext uri="{FF2B5EF4-FFF2-40B4-BE49-F238E27FC236}">
                <a16:creationId xmlns:a16="http://schemas.microsoft.com/office/drawing/2014/main" id="{29CEF693-73F3-4C82-8BF8-CD586CD0D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43" y="4360704"/>
            <a:ext cx="483184" cy="5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ploring the Hasura Open Source GraphQL Engine - SAP Customer Experience  Labs">
            <a:extLst>
              <a:ext uri="{FF2B5EF4-FFF2-40B4-BE49-F238E27FC236}">
                <a16:creationId xmlns:a16="http://schemas.microsoft.com/office/drawing/2014/main" id="{D5A77400-C78F-471F-9162-5331D440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95" y="4477038"/>
            <a:ext cx="839366" cy="3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8EFFC-9264-457F-8EA5-5D3970700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2220" y="3406271"/>
            <a:ext cx="1631433" cy="109084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D9148C-04B0-4223-9F57-A68F8C7F8A19}"/>
              </a:ext>
            </a:extLst>
          </p:cNvPr>
          <p:cNvSpPr/>
          <p:nvPr/>
        </p:nvSpPr>
        <p:spPr>
          <a:xfrm>
            <a:off x="3555070" y="4503831"/>
            <a:ext cx="22739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</a:rPr>
              <a:t>Your Cognitive Companion </a:t>
            </a:r>
            <a:endParaRPr lang="en-US" sz="1200" b="1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602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6 Aug, 7.03 PM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2583BE-838D-4BA3-BEF8-F82C3A62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2021 Optum, Inc. All rights reserved. 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7707C-B546-4D50-96A6-94B06AEB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9F520-8792-42F2-8B60-5CBC5215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43" y="3536169"/>
            <a:ext cx="1731139" cy="1645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4F366-8516-4A9A-AA20-965618919E4F}"/>
              </a:ext>
            </a:extLst>
          </p:cNvPr>
          <p:cNvSpPr txBox="1"/>
          <p:nvPr/>
        </p:nvSpPr>
        <p:spPr>
          <a:xfrm>
            <a:off x="978416" y="1449830"/>
            <a:ext cx="10146105" cy="12239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5400" b="0" i="0" u="none" baseline="0" dirty="0">
                <a:solidFill>
                  <a:srgbClr val="55565A"/>
                </a:solidFill>
                <a:latin typeface="Arial"/>
              </a:rPr>
              <a:t>A big thank you from – </a:t>
            </a:r>
            <a:r>
              <a:rPr lang="en-US" sz="5400" b="0" i="0" u="none" baseline="0" dirty="0" err="1">
                <a:solidFill>
                  <a:schemeClr val="accent1"/>
                </a:solidFill>
                <a:latin typeface="Arial"/>
              </a:rPr>
              <a:t>Tes</a:t>
            </a:r>
            <a:r>
              <a:rPr lang="en-US" sz="5400" b="0" i="0" u="none" baseline="0" dirty="0">
                <a:solidFill>
                  <a:schemeClr val="accent1"/>
                </a:solidFill>
                <a:latin typeface="Arial"/>
              </a:rPr>
              <a:t> Amis!</a:t>
            </a:r>
          </a:p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dirty="0">
                <a:solidFill>
                  <a:schemeClr val="accent1"/>
                </a:solidFill>
                <a:latin typeface="Arial"/>
              </a:rPr>
              <a:t>					                     </a:t>
            </a:r>
            <a:r>
              <a:rPr lang="en-US" sz="2400" dirty="0">
                <a:solidFill>
                  <a:schemeClr val="accent1"/>
                </a:solidFill>
                <a:latin typeface="Arial"/>
              </a:rPr>
              <a:t>(your friends </a:t>
            </a:r>
            <a:r>
              <a:rPr lang="en-US" sz="2400" dirty="0">
                <a:solidFill>
                  <a:schemeClr val="accent1"/>
                </a:solidFill>
                <a:latin typeface="Arial"/>
                <a:sym typeface="Wingdings" panose="05000000000000000000" pitchFamily="2" charset="2"/>
              </a:rPr>
              <a:t>)</a:t>
            </a:r>
            <a:endParaRPr lang="en-US" sz="5400" b="0" i="0" u="none" baseline="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010EB-CC84-4D24-ABB9-66E99CE0EBB8}"/>
              </a:ext>
            </a:extLst>
          </p:cNvPr>
          <p:cNvSpPr txBox="1"/>
          <p:nvPr/>
        </p:nvSpPr>
        <p:spPr>
          <a:xfrm>
            <a:off x="4668981" y="5325023"/>
            <a:ext cx="2854037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1" i="0" u="none" baseline="0" dirty="0">
                <a:solidFill>
                  <a:srgbClr val="55565A"/>
                </a:solidFill>
                <a:latin typeface="Arial"/>
              </a:rPr>
              <a:t>Rakhee Srivastava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2B2B7-93D9-4503-9AD3-ACA21B4BD62F}"/>
              </a:ext>
            </a:extLst>
          </p:cNvPr>
          <p:cNvSpPr txBox="1"/>
          <p:nvPr/>
        </p:nvSpPr>
        <p:spPr>
          <a:xfrm>
            <a:off x="741556" y="5325023"/>
            <a:ext cx="2854037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400" b="1" dirty="0">
                <a:solidFill>
                  <a:srgbClr val="55565A"/>
                </a:solidFill>
              </a:rPr>
              <a:t>Abhishek Chowdhury</a:t>
            </a:r>
            <a:endParaRPr lang="en-US" sz="1400" b="1" i="0" u="none" baseline="0" dirty="0">
              <a:solidFill>
                <a:srgbClr val="55565A"/>
              </a:solidFill>
              <a:latin typeface="Arial"/>
            </a:endParaRPr>
          </a:p>
        </p:txBody>
      </p:sp>
      <p:pic>
        <p:nvPicPr>
          <p:cNvPr id="8" name="Picture 7" descr="image001">
            <a:extLst>
              <a:ext uri="{FF2B5EF4-FFF2-40B4-BE49-F238E27FC236}">
                <a16:creationId xmlns:a16="http://schemas.microsoft.com/office/drawing/2014/main" id="{0F90BD25-A27E-4EB5-AD84-BB63B26C69C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06" y="3536169"/>
            <a:ext cx="1731139" cy="164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EBBC58-3E2A-4946-A473-EA33A84CB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879" y="3536169"/>
            <a:ext cx="1701776" cy="1645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0FC75-399A-43F2-BEE2-67A14743F29F}"/>
              </a:ext>
            </a:extLst>
          </p:cNvPr>
          <p:cNvSpPr txBox="1"/>
          <p:nvPr/>
        </p:nvSpPr>
        <p:spPr>
          <a:xfrm>
            <a:off x="8708748" y="5265054"/>
            <a:ext cx="2854037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US" sz="1400" b="1" dirty="0">
                <a:solidFill>
                  <a:srgbClr val="55565A"/>
                </a:solidFill>
              </a:rPr>
              <a:t>Debabrata Behera</a:t>
            </a:r>
            <a:endParaRPr lang="en-US" sz="1400" b="1" i="0" u="none" baseline="0" dirty="0">
              <a:solidFill>
                <a:srgbClr val="55565A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6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7 Aug, 2.26 AM (online-audio-converter.com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5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40"/>
  <p:tag name="MIO_HDS" val="True"/>
  <p:tag name="MIO_SKIPVERSION" val="01.01.0001 00:00:00"/>
  <p:tag name="MIO_EKGUID" val="6a645508-c274-414b-b194-88fb038b781a"/>
  <p:tag name="MIO_UPDATE" val="True"/>
  <p:tag name="MIO_VERSION" val="10.06.2019 16:05:23"/>
  <p:tag name="MIO_DBID" val="105C9A49-0F00-47E0-A9B9-86E2A99454C8"/>
  <p:tag name="MIO_LASTDOWNLOADED" val="10.06.2019 16:05:26"/>
  <p:tag name="MIO_OBJECTNAME" val="Optum Wide"/>
  <p:tag name="MIO_LASTEDITORNAME" val="Charlotte Bartholomew"/>
  <p:tag name="MIO_CDID" val="451eeb19-c04f-4baa-b219-473a5b7aed7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822d4cc4-1d5e-4231-9595-f67af2bf41b7"/>
  <p:tag name="MIO_UPDATE" val="True"/>
  <p:tag name="MIO_VERSION" val="13.11.2017 12:23:30"/>
  <p:tag name="MIO_DBID" val="105C9A49-0F00-47E0-A9B9-86E2A99454C8"/>
  <p:tag name="MIO_LASTDOWNLOADED" val="02.05.2018 13:30:33"/>
  <p:tag name="MIO_OBJECTNAME" val="Optum#LowerLeftSmallWide"/>
  <p:tag name="MIO_LASTEDITORNAME" val="Charlotte Bartholomew"/>
  <p:tag name="MIO_LOGOPLACEHOLDER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  <p:tag name="MIO_SKIP_CDCHECK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LOGOPLACEHOLDER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Watermark;Add a watermark (examples: Confidential, Draft, Sample)"/>
  <p:tag name="MIO_USER_INPUT_OPTIONAL" val=" "/>
  <p:tag name="MIO_USER_INPUT_TEXT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822d4cc4-1d5e-4231-9595-f67af2bf41b7"/>
  <p:tag name="MIO_UPDATE" val="True"/>
  <p:tag name="MIO_VERSION" val="13.11.2017 12:23:30"/>
  <p:tag name="MIO_DBID" val="105C9A49-0F00-47E0-A9B9-86E2A99454C8"/>
  <p:tag name="MIO_LASTDOWNLOADED" val="02.05.2018 13:30:33"/>
  <p:tag name="MIO_OBJECTNAME" val="Optum#LowerLeftSmallWide"/>
  <p:tag name="MIO_LASTEDITORNAME" val="Charlotte Bartholomew"/>
  <p:tag name="MIO_LOGOPLACEHOLDER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heme/theme1.xml><?xml version="1.0" encoding="utf-8"?>
<a:theme xmlns:a="http://schemas.openxmlformats.org/drawingml/2006/main" name="Default Theme">
  <a:themeElements>
    <a:clrScheme name="Optum - Empower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FFFFFF"/>
            </a:solidFill>
            <a:latin typeface="Arial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rtlCol="0">
        <a:spAutoFit/>
      </a:bodyPr>
      <a:lstStyle>
        <a:defPPr algn="l" rtl="0" eaLnBrk="1" fontAlgn="auto" hangingPunct="1">
          <a:lnSpc>
            <a:spcPct val="90000"/>
          </a:lnSpc>
          <a:spcBef>
            <a:spcPts val="0"/>
          </a:spcBef>
          <a:spcAft>
            <a:spcPts val="400"/>
          </a:spcAft>
          <a:defRPr sz="1400" b="0" i="0" u="none" baseline="0" dirty="0" smtClean="0">
            <a:solidFill>
              <a:srgbClr val="55565A"/>
            </a:solidFill>
            <a:latin typeface="Arial"/>
          </a:defRPr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94449510E61347BABCDB024913E9BE" ma:contentTypeVersion="10" ma:contentTypeDescription="Create a new document." ma:contentTypeScope="" ma:versionID="c038121eba1b7420d14c7b4f7608aa80">
  <xsd:schema xmlns:xsd="http://www.w3.org/2001/XMLSchema" xmlns:xs="http://www.w3.org/2001/XMLSchema" xmlns:p="http://schemas.microsoft.com/office/2006/metadata/properties" xmlns:ns2="a8cff7be-1ac9-4ef6-923e-26939f36937d" targetNamespace="http://schemas.microsoft.com/office/2006/metadata/properties" ma:root="true" ma:fieldsID="5b44da1cec7c59094de4878095ca9264" ns2:_="">
    <xsd:import namespace="a8cff7be-1ac9-4ef6-923e-26939f3693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cff7be-1ac9-4ef6-923e-26939f3693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FAFFBD-2BD3-4370-9B7F-DE643A9EAE9F}">
  <ds:schemaRefs>
    <ds:schemaRef ds:uri="http://purl.org/dc/elements/1.1/"/>
    <ds:schemaRef ds:uri="http://schemas.microsoft.com/office/2006/metadata/properties"/>
    <ds:schemaRef ds:uri="http://purl.org/dc/terms/"/>
    <ds:schemaRef ds:uri="a8cff7be-1ac9-4ef6-923e-26939f3693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DDDAFAA-4B45-41F6-B666-F4356F0960A1}">
  <ds:schemaRefs>
    <ds:schemaRef ds:uri="a8cff7be-1ac9-4ef6-923e-26939f3693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76D35E2-3728-4019-892E-74FC6BAD88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7813</TotalTime>
  <Words>432</Words>
  <Application>Microsoft Office PowerPoint</Application>
  <PresentationFormat>Widescreen</PresentationFormat>
  <Paragraphs>68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Next Cyr</vt:lpstr>
      <vt:lpstr>Calibri</vt:lpstr>
      <vt:lpstr>Segoe UI</vt:lpstr>
      <vt:lpstr>Wingdings</vt:lpstr>
      <vt:lpstr>Default Theme</vt:lpstr>
      <vt:lpstr>Cognitive Behavioral Therapy – Smoking Cessation Bot </vt:lpstr>
      <vt:lpstr>PowerPoint Presentation</vt:lpstr>
      <vt:lpstr>The need for CBT in smoking cessation </vt:lpstr>
      <vt:lpstr>MonAmi!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Ehrman, Megan</dc:creator>
  <cp:lastModifiedBy>Srivastava, Rakhee</cp:lastModifiedBy>
  <cp:revision>155</cp:revision>
  <cp:lastPrinted>2016-10-24T19:35:11Z</cp:lastPrinted>
  <dcterms:created xsi:type="dcterms:W3CDTF">2014-11-17T15:11:23Z</dcterms:created>
  <dcterms:modified xsi:type="dcterms:W3CDTF">2021-08-06T21:25:19Z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0x010100BA94449510E61347BABCDB024913E9BE</vt:lpwstr>
  </property>
</Properties>
</file>